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3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0" autoAdjust="0"/>
    <p:restoredTop sz="94610"/>
  </p:normalViewPr>
  <p:slideViewPr>
    <p:cSldViewPr snapToGrid="0" snapToObjects="1" showGuides="1">
      <p:cViewPr varScale="1">
        <p:scale>
          <a:sx n="121" d="100"/>
          <a:sy n="121" d="100"/>
        </p:scale>
        <p:origin x="-120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 flipH="1">
            <a:off x="2" y="0"/>
            <a:ext cx="12194117" cy="6860117"/>
          </a:xfrm>
          <a:prstGeom prst="rect">
            <a:avLst/>
          </a:prstGeom>
        </p:spPr>
      </p:pic>
      <p:sp>
        <p:nvSpPr>
          <p:cNvPr id="3" name="矩形 7"/>
          <p:cNvSpPr/>
          <p:nvPr/>
        </p:nvSpPr>
        <p:spPr>
          <a:xfrm>
            <a:off x="0" y="876300"/>
            <a:ext cx="12192000" cy="5761567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0" Type="http://schemas.openxmlformats.org/officeDocument/2006/relationships/notesSlide" Target="../notesSlides/notesSlide14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63500" y="-226060"/>
            <a:ext cx="12193905" cy="7009765"/>
          </a:xfrm>
          <a:prstGeom prst="rect">
            <a:avLst/>
          </a:prstGeom>
        </p:spPr>
      </p:pic>
      <p:sp>
        <p:nvSpPr>
          <p:cNvPr id="3" name="任意多边形 14"/>
          <p:cNvSpPr/>
          <p:nvPr/>
        </p:nvSpPr>
        <p:spPr>
          <a:xfrm>
            <a:off x="4571835" y="2077508"/>
            <a:ext cx="6534151" cy="2402416"/>
          </a:xfrm>
          <a:custGeom>
            <a:avLst/>
            <a:gdLst/>
            <a:ahLst/>
            <a:cxnLst/>
            <a:rect l="l" t="t" r="r" b="b"/>
            <a:pathLst>
              <a:path w="4901184" h="1801368">
                <a:moveTo>
                  <a:pt x="1112071" y="0"/>
                </a:moveTo>
                <a:lnTo>
                  <a:pt x="4901184" y="0"/>
                </a:lnTo>
                <a:lnTo>
                  <a:pt x="4901184" y="1008251"/>
                </a:lnTo>
                <a:lnTo>
                  <a:pt x="3799357" y="1801368"/>
                </a:lnTo>
                <a:lnTo>
                  <a:pt x="0" y="1801368"/>
                </a:lnTo>
                <a:lnTo>
                  <a:pt x="0" y="80049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</p:spPr>
        <p:txBody>
          <a:bodyPr vert="horz" wrap="square" lIns="121752" tIns="60867" rIns="121752" bIns="60867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直接连接符 15"/>
          <p:cNvSpPr/>
          <p:nvPr/>
        </p:nvSpPr>
        <p:spPr>
          <a:xfrm rot="8651352">
            <a:off x="3573954" y="2606676"/>
            <a:ext cx="3458377" cy="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</a:ln>
        </p:spPr>
      </p:sp>
      <p:sp>
        <p:nvSpPr>
          <p:cNvPr id="5" name="直接连接符 16"/>
          <p:cNvSpPr/>
          <p:nvPr/>
        </p:nvSpPr>
        <p:spPr>
          <a:xfrm rot="8651352">
            <a:off x="8584103" y="3974041"/>
            <a:ext cx="3458378" cy="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</a:ln>
        </p:spPr>
      </p:sp>
      <p:sp>
        <p:nvSpPr>
          <p:cNvPr id="6" name="TextBox 21"/>
          <p:cNvSpPr/>
          <p:nvPr/>
        </p:nvSpPr>
        <p:spPr>
          <a:xfrm>
            <a:off x="4839509" y="2792232"/>
            <a:ext cx="6095192" cy="1600056"/>
          </a:xfrm>
          <a:prstGeom prst="rect">
            <a:avLst/>
          </a:prstGeom>
          <a:noFill/>
        </p:spPr>
        <p:txBody>
          <a:bodyPr vert="horz" wrap="square" lIns="121587" tIns="60771" rIns="121587" bIns="60771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律师行业风险防控与惩戒工作</a:t>
            </a:r>
            <a:endParaRPr lang="zh-CN" sz="4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7" name="矩形 18"/>
          <p:cNvSpPr/>
          <p:nvPr/>
        </p:nvSpPr>
        <p:spPr>
          <a:xfrm>
            <a:off x="1532890" y="359410"/>
            <a:ext cx="8392160" cy="1344295"/>
          </a:xfrm>
          <a:prstGeom prst="rect">
            <a:avLst/>
          </a:prstGeom>
          <a:noFill/>
        </p:spPr>
        <p:txBody>
          <a:bodyPr vert="horz" wrap="square" lIns="129027" tIns="64515" rIns="129027" bIns="6451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36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河南铭树律师事务所专题会议</a:t>
            </a:r>
            <a:endParaRPr lang="zh-CN" sz="36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105" y="168275"/>
            <a:ext cx="1078230" cy="119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388225" y="4853940"/>
            <a:ext cx="3718560" cy="7975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dirty="0" smtClean="0"/>
              <a:t>2025</a:t>
            </a:r>
            <a:r>
              <a:rPr lang="zh-CN" altLang="en-US" sz="3600" dirty="0" smtClean="0"/>
              <a:t>年</a:t>
            </a:r>
            <a:r>
              <a:rPr lang="en-US" altLang="zh-CN" sz="3600" dirty="0" smtClean="0"/>
              <a:t>10</a:t>
            </a:r>
            <a:r>
              <a:rPr lang="zh-CN" altLang="en-US" sz="3600" dirty="0" smtClean="0"/>
              <a:t>月</a:t>
            </a:r>
            <a:r>
              <a:rPr lang="en-US" altLang="zh-CN" sz="3600" dirty="0" smtClean="0"/>
              <a:t>9</a:t>
            </a:r>
            <a:r>
              <a:rPr lang="zh-CN" altLang="en-US" sz="3600" dirty="0" smtClean="0"/>
              <a:t>日</a:t>
            </a:r>
            <a:endParaRPr lang="zh-CN" altLang="en-US" sz="3600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惩戒原则与标准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Text 1"/>
          <p:cNvSpPr/>
          <p:nvPr/>
        </p:nvSpPr>
        <p:spPr>
          <a:xfrm>
            <a:off x="1191671" y="2557139"/>
            <a:ext cx="2031028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基本原则</a:t>
            </a:r>
            <a:endParaRPr lang="zh-CN" sz="1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39738" y="2387573"/>
            <a:ext cx="6553135" cy="616131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1400" u="none" kern="0" spc="51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惩戒工作应遵循公正、公平、公开原则，以事实为依据，以法律和行业规范为准绳。对违规律师的惩戒要做到不枉不纵，维护行业秩序。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962110" y="4869867"/>
            <a:ext cx="2031028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具体标准</a:t>
            </a:r>
            <a:endParaRPr lang="zh-CN" sz="1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6" name="Text 4"/>
          <p:cNvSpPr/>
          <p:nvPr/>
        </p:nvSpPr>
        <p:spPr>
          <a:xfrm>
            <a:off x="1499127" y="4692688"/>
            <a:ext cx="6553135" cy="616131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1400" u="none" kern="0" spc="51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依据违规行为的性质、情节轻重等制定详细的惩戒标准。如轻微违规给予警告、批评教育；严重违规则可能面临暂停执业、吊销执业证书等处罚。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Image 2"/>
          <p:cNvSpPr/>
          <p:nvPr/>
        </p:nvSpPr>
        <p:spPr>
          <a:xfrm>
            <a:off x="1071149" y="1716832"/>
            <a:ext cx="2468573" cy="1959824"/>
          </a:xfrm>
          <a:custGeom>
            <a:avLst/>
            <a:gdLst/>
            <a:ahLst/>
            <a:cxnLst/>
            <a:rect l="l" t="t" r="r" b="b"/>
            <a:pathLst>
              <a:path w="2468573" h="1959824">
                <a:moveTo>
                  <a:pt x="2" y="-54"/>
                </a:moveTo>
                <a:lnTo>
                  <a:pt x="2292904" y="-54"/>
                </a:lnTo>
                <a:lnTo>
                  <a:pt x="2292904" y="787486"/>
                </a:lnTo>
                <a:lnTo>
                  <a:pt x="2468576" y="979858"/>
                </a:lnTo>
                <a:lnTo>
                  <a:pt x="2292904" y="1172231"/>
                </a:lnTo>
                <a:lnTo>
                  <a:pt x="2292904" y="1959771"/>
                </a:lnTo>
                <a:lnTo>
                  <a:pt x="2" y="1959771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Image 3"/>
          <p:cNvSpPr/>
          <p:nvPr/>
        </p:nvSpPr>
        <p:spPr>
          <a:xfrm>
            <a:off x="3711762" y="1711552"/>
            <a:ext cx="7407730" cy="1967845"/>
          </a:xfrm>
          <a:custGeom>
            <a:avLst/>
            <a:gdLst/>
            <a:ahLst/>
            <a:cxnLst/>
            <a:rect l="l" t="t" r="r" b="b"/>
            <a:pathLst>
              <a:path w="7407730" h="1967845">
                <a:moveTo>
                  <a:pt x="483" y="55"/>
                </a:moveTo>
                <a:lnTo>
                  <a:pt x="7408214" y="55"/>
                </a:lnTo>
                <a:lnTo>
                  <a:pt x="7408214" y="1967901"/>
                </a:lnTo>
                <a:lnTo>
                  <a:pt x="483" y="1967901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9" name="Image 5"/>
          <p:cNvSpPr/>
          <p:nvPr/>
        </p:nvSpPr>
        <p:spPr>
          <a:xfrm>
            <a:off x="1071150" y="4024280"/>
            <a:ext cx="7407730" cy="1967845"/>
          </a:xfrm>
          <a:custGeom>
            <a:avLst/>
            <a:gdLst/>
            <a:ahLst/>
            <a:cxnLst/>
            <a:rect l="l" t="t" r="r" b="b"/>
            <a:pathLst>
              <a:path w="7407730" h="1967845">
                <a:moveTo>
                  <a:pt x="483" y="55"/>
                </a:moveTo>
                <a:lnTo>
                  <a:pt x="7408214" y="55"/>
                </a:lnTo>
                <a:lnTo>
                  <a:pt x="7408214" y="1967901"/>
                </a:lnTo>
                <a:lnTo>
                  <a:pt x="483" y="1967901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0" name="Image 4"/>
          <p:cNvSpPr/>
          <p:nvPr/>
        </p:nvSpPr>
        <p:spPr>
          <a:xfrm>
            <a:off x="8638843" y="4029560"/>
            <a:ext cx="2468573" cy="1959824"/>
          </a:xfrm>
          <a:custGeom>
            <a:avLst/>
            <a:gdLst/>
            <a:ahLst/>
            <a:cxnLst/>
            <a:rect l="l" t="t" r="r" b="b"/>
            <a:pathLst>
              <a:path w="2468573" h="1959824">
                <a:moveTo>
                  <a:pt x="2" y="-54"/>
                </a:moveTo>
                <a:lnTo>
                  <a:pt x="2292904" y="-54"/>
                </a:lnTo>
                <a:lnTo>
                  <a:pt x="2292904" y="787486"/>
                </a:lnTo>
                <a:lnTo>
                  <a:pt x="2468576" y="979858"/>
                </a:lnTo>
                <a:lnTo>
                  <a:pt x="2292904" y="1172231"/>
                </a:lnTo>
                <a:lnTo>
                  <a:pt x="2292904" y="1959771"/>
                </a:lnTo>
                <a:lnTo>
                  <a:pt x="2" y="1959771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惩戒流程与执行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矩形 5"/>
          <p:cNvSpPr/>
          <p:nvPr/>
        </p:nvSpPr>
        <p:spPr>
          <a:xfrm>
            <a:off x="1261310" y="1778066"/>
            <a:ext cx="4219074" cy="425968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矩形 6"/>
          <p:cNvSpPr/>
          <p:nvPr/>
        </p:nvSpPr>
        <p:spPr>
          <a:xfrm>
            <a:off x="1261310" y="3332646"/>
            <a:ext cx="4219074" cy="194510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圆角矩形 7"/>
          <p:cNvSpPr/>
          <p:nvPr/>
        </p:nvSpPr>
        <p:spPr>
          <a:xfrm>
            <a:off x="2344152" y="1387541"/>
            <a:ext cx="2053389" cy="86123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矩形 9"/>
          <p:cNvSpPr/>
          <p:nvPr/>
        </p:nvSpPr>
        <p:spPr>
          <a:xfrm>
            <a:off x="6635419" y="1778066"/>
            <a:ext cx="4219074" cy="4259680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矩形 11"/>
          <p:cNvSpPr/>
          <p:nvPr/>
        </p:nvSpPr>
        <p:spPr>
          <a:xfrm>
            <a:off x="6635419" y="3332646"/>
            <a:ext cx="4219074" cy="1945105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圆角矩形 12"/>
          <p:cNvSpPr/>
          <p:nvPr/>
        </p:nvSpPr>
        <p:spPr>
          <a:xfrm>
            <a:off x="7718261" y="1387541"/>
            <a:ext cx="2053389" cy="86123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grpSp>
        <p:nvGrpSpPr>
          <p:cNvPr id="9" name="group"/>
          <p:cNvGrpSpPr/>
          <p:nvPr/>
        </p:nvGrpSpPr>
        <p:grpSpPr>
          <a:xfrm>
            <a:off x="3114999" y="1639329"/>
            <a:ext cx="509598" cy="357654"/>
            <a:chOff x="0" y="0"/>
            <a:chExt cx="509598" cy="357654"/>
          </a:xfrm>
        </p:grpSpPr>
        <p:sp>
          <p:nvSpPr>
            <p:cNvPr id="10" name="Freeform 21"/>
            <p:cNvSpPr/>
            <p:nvPr/>
          </p:nvSpPr>
          <p:spPr>
            <a:xfrm>
              <a:off x="350641" y="25713"/>
              <a:ext cx="158957" cy="315578"/>
            </a:xfrm>
            <a:custGeom>
              <a:avLst/>
              <a:gdLst/>
              <a:ahLst/>
              <a:cxnLst/>
              <a:rect l="l" t="t" r="r" b="b"/>
              <a:pathLst>
                <a:path w="100" h="199">
                  <a:moveTo>
                    <a:pt x="100" y="199"/>
                  </a:moveTo>
                  <a:lnTo>
                    <a:pt x="100" y="0"/>
                  </a:lnTo>
                  <a:lnTo>
                    <a:pt x="0" y="102"/>
                  </a:lnTo>
                  <a:lnTo>
                    <a:pt x="100" y="199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vert="horz" wrap="square" lIns="91440" tIns="45720" rIns="91440" bIns="45720" rtlCol="0" anchor="t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1" name="Freeform 22"/>
            <p:cNvSpPr/>
            <p:nvPr/>
          </p:nvSpPr>
          <p:spPr>
            <a:xfrm>
              <a:off x="14026" y="198697"/>
              <a:ext cx="486222" cy="158958"/>
            </a:xfrm>
            <a:custGeom>
              <a:avLst/>
              <a:gdLst/>
              <a:ahLst/>
              <a:cxnLst/>
              <a:rect l="l" t="t" r="r" b="b"/>
              <a:pathLst>
                <a:path w="306" h="100">
                  <a:moveTo>
                    <a:pt x="102" y="0"/>
                  </a:moveTo>
                  <a:lnTo>
                    <a:pt x="0" y="100"/>
                  </a:lnTo>
                  <a:lnTo>
                    <a:pt x="306" y="100"/>
                  </a:lnTo>
                  <a:lnTo>
                    <a:pt x="202" y="1"/>
                  </a:lnTo>
                  <a:lnTo>
                    <a:pt x="152" y="5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vert="horz" wrap="square" lIns="91440" tIns="45720" rIns="91440" bIns="45720" rtlCol="0" anchor="t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2" name="Freeform 23"/>
            <p:cNvSpPr/>
            <p:nvPr/>
          </p:nvSpPr>
          <p:spPr>
            <a:xfrm>
              <a:off x="9351" y="0"/>
              <a:ext cx="493235" cy="252462"/>
            </a:xfrm>
            <a:custGeom>
              <a:avLst/>
              <a:gdLst/>
              <a:ahLst/>
              <a:cxnLst/>
              <a:rect l="l" t="t" r="r" b="b"/>
              <a:pathLst>
                <a:path w="311" h="159">
                  <a:moveTo>
                    <a:pt x="155" y="159"/>
                  </a:moveTo>
                  <a:lnTo>
                    <a:pt x="311" y="0"/>
                  </a:lnTo>
                  <a:lnTo>
                    <a:pt x="0" y="0"/>
                  </a:lnTo>
                  <a:lnTo>
                    <a:pt x="155" y="159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vert="horz" wrap="square" lIns="91440" tIns="45720" rIns="91440" bIns="45720" rtlCol="0" anchor="t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3" name="Freeform 24"/>
            <p:cNvSpPr/>
            <p:nvPr/>
          </p:nvSpPr>
          <p:spPr>
            <a:xfrm>
              <a:off x="0" y="18701"/>
              <a:ext cx="156620" cy="329604"/>
            </a:xfrm>
            <a:custGeom>
              <a:avLst/>
              <a:gdLst/>
              <a:ahLst/>
              <a:cxnLst/>
              <a:rect l="l" t="t" r="r" b="b"/>
              <a:pathLst>
                <a:path w="99" h="208">
                  <a:moveTo>
                    <a:pt x="99" y="103"/>
                  </a:moveTo>
                  <a:lnTo>
                    <a:pt x="0" y="0"/>
                  </a:lnTo>
                  <a:lnTo>
                    <a:pt x="0" y="208"/>
                  </a:lnTo>
                  <a:lnTo>
                    <a:pt x="99" y="103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vert="horz" wrap="square" lIns="91440" tIns="45720" rIns="91440" bIns="45720" rtlCol="0" anchor="t"/>
            <a:lstStyle/>
            <a:p>
              <a:pPr marL="0" indent="0" algn="l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  <p:sp>
        <p:nvSpPr>
          <p:cNvPr id="15" name="img-icon"/>
          <p:cNvSpPr/>
          <p:nvPr/>
        </p:nvSpPr>
        <p:spPr>
          <a:xfrm>
            <a:off x="8505931" y="1550192"/>
            <a:ext cx="478050" cy="495838"/>
          </a:xfrm>
          <a:custGeom>
            <a:avLst/>
            <a:gdLst/>
            <a:ahLst/>
            <a:cxnLst/>
            <a:rect l="l" t="t" r="r" b="b"/>
            <a:pathLst>
              <a:path w="215" h="223">
                <a:moveTo>
                  <a:pt x="109" y="0"/>
                </a:moveTo>
                <a:lnTo>
                  <a:pt x="0" y="78"/>
                </a:lnTo>
                <a:lnTo>
                  <a:pt x="0" y="223"/>
                </a:lnTo>
                <a:lnTo>
                  <a:pt x="215" y="223"/>
                </a:lnTo>
                <a:lnTo>
                  <a:pt x="215" y="78"/>
                </a:lnTo>
                <a:lnTo>
                  <a:pt x="109" y="0"/>
                </a:lnTo>
                <a:close/>
                <a:moveTo>
                  <a:pt x="195" y="214"/>
                </a:moveTo>
                <a:lnTo>
                  <a:pt x="140" y="159"/>
                </a:lnTo>
                <a:lnTo>
                  <a:pt x="75" y="159"/>
                </a:lnTo>
                <a:lnTo>
                  <a:pt x="20" y="214"/>
                </a:lnTo>
                <a:lnTo>
                  <a:pt x="9" y="214"/>
                </a:lnTo>
                <a:lnTo>
                  <a:pt x="75" y="150"/>
                </a:lnTo>
                <a:lnTo>
                  <a:pt x="9" y="85"/>
                </a:lnTo>
                <a:lnTo>
                  <a:pt x="9" y="83"/>
                </a:lnTo>
                <a:lnTo>
                  <a:pt x="109" y="13"/>
                </a:lnTo>
                <a:lnTo>
                  <a:pt x="207" y="83"/>
                </a:lnTo>
                <a:lnTo>
                  <a:pt x="207" y="85"/>
                </a:lnTo>
                <a:lnTo>
                  <a:pt x="142" y="150"/>
                </a:lnTo>
                <a:lnTo>
                  <a:pt x="207" y="214"/>
                </a:lnTo>
                <a:lnTo>
                  <a:pt x="207" y="214"/>
                </a:lnTo>
                <a:lnTo>
                  <a:pt x="195" y="214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6" name="Content Placeholder 2"/>
          <p:cNvSpPr/>
          <p:nvPr/>
        </p:nvSpPr>
        <p:spPr>
          <a:xfrm>
            <a:off x="1386650" y="3703566"/>
            <a:ext cx="3968392" cy="10316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14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当收到对律师的违规举报或发现违规线索后，及时启动受理程序。成立专门调查组，全面收集证据，查明事实真相。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7" name="Content Placeholder 2"/>
          <p:cNvSpPr/>
          <p:nvPr/>
        </p:nvSpPr>
        <p:spPr>
          <a:xfrm>
            <a:off x="6798628" y="3703566"/>
            <a:ext cx="3968392" cy="10316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14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根据调查结果，依据惩戒标准作出惩戒决定。确保惩戒决定严格执行，对违规律师起到警示作用，同时向行业内外彰显维护行业规范的决心。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8" name="TextBox 29"/>
          <p:cNvSpPr/>
          <p:nvPr/>
        </p:nvSpPr>
        <p:spPr>
          <a:xfrm>
            <a:off x="1375372" y="2671879"/>
            <a:ext cx="3984944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受理与调查</a:t>
            </a:r>
            <a:endParaRPr lang="zh-CN" sz="1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19" name="TextBox 29"/>
          <p:cNvSpPr/>
          <p:nvPr/>
        </p:nvSpPr>
        <p:spPr>
          <a:xfrm>
            <a:off x="6770053" y="2671879"/>
            <a:ext cx="3984944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决定与执行</a:t>
            </a:r>
            <a:endParaRPr lang="zh-CN" sz="1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" y="0"/>
            <a:ext cx="12194117" cy="6860117"/>
          </a:xfrm>
          <a:prstGeom prst="rect">
            <a:avLst/>
          </a:prstGeom>
        </p:spPr>
      </p:pic>
      <p:sp>
        <p:nvSpPr>
          <p:cNvPr id="3" name="直接连接符 7"/>
          <p:cNvSpPr/>
          <p:nvPr/>
        </p:nvSpPr>
        <p:spPr>
          <a:xfrm rot="10799129">
            <a:off x="5023116" y="3085376"/>
            <a:ext cx="6264275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4" name="直接连接符 8"/>
          <p:cNvSpPr/>
          <p:nvPr/>
        </p:nvSpPr>
        <p:spPr>
          <a:xfrm rot="10798258">
            <a:off x="5167579" y="5108443"/>
            <a:ext cx="6264276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5" name="文本框 16"/>
          <p:cNvSpPr/>
          <p:nvPr/>
        </p:nvSpPr>
        <p:spPr>
          <a:xfrm>
            <a:off x="5023116" y="3405865"/>
            <a:ext cx="6553200" cy="156966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4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铭树律所实践与展望</a:t>
            </a:r>
            <a:endParaRPr lang="zh-CN" sz="4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6" name="任意多边形 15"/>
          <p:cNvSpPr/>
          <p:nvPr/>
        </p:nvSpPr>
        <p:spPr>
          <a:xfrm>
            <a:off x="7578991" y="1289777"/>
            <a:ext cx="1152525" cy="1390651"/>
          </a:xfrm>
          <a:custGeom>
            <a:avLst/>
            <a:gdLst/>
            <a:ahLst/>
            <a:cxnLst/>
            <a:rect l="l" t="t" r="r" b="b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chemeClr val="accent1">
              <a:lumMod val="75000"/>
              <a:lumOff val="25000"/>
            </a:schemeClr>
          </a:solidFill>
        </p:spPr>
        <p:txBody>
          <a:bodyPr vert="horz" wrap="square" lIns="91440" tIns="396000" rIns="9144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04</a:t>
            </a:r>
            <a:endParaRPr lang="zh-CN" sz="4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铭树律所的行动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图形 20"/>
          <p:cNvSpPr/>
          <p:nvPr/>
        </p:nvSpPr>
        <p:spPr>
          <a:xfrm>
            <a:off x="1084944" y="1737110"/>
            <a:ext cx="5507468" cy="4208617"/>
          </a:xfrm>
          <a:custGeom>
            <a:avLst/>
            <a:gdLst/>
            <a:ahLst/>
            <a:cxnLst/>
            <a:rect l="l" t="t" r="r" b="b"/>
            <a:pathLst>
              <a:path w="5162454" h="3944969">
                <a:moveTo>
                  <a:pt x="5162455" y="3944970"/>
                </a:moveTo>
                <a:lnTo>
                  <a:pt x="1260729" y="3944970"/>
                </a:lnTo>
                <a:cubicBezTo>
                  <a:pt x="564642" y="3944970"/>
                  <a:pt x="0" y="3380613"/>
                  <a:pt x="0" y="2684050"/>
                </a:cubicBezTo>
                <a:lnTo>
                  <a:pt x="0" y="0"/>
                </a:lnTo>
                <a:lnTo>
                  <a:pt x="3020092" y="0"/>
                </a:lnTo>
                <a:cubicBezTo>
                  <a:pt x="3579781" y="0"/>
                  <a:pt x="4072223" y="368808"/>
                  <a:pt x="4229862" y="905732"/>
                </a:cubicBezTo>
                <a:lnTo>
                  <a:pt x="5162455" y="3944970"/>
                </a:lnTo>
                <a:lnTo>
                  <a:pt x="5162455" y="3944970"/>
                </a:lnTo>
                <a:lnTo>
                  <a:pt x="5162455" y="3944970"/>
                </a:lnTo>
                <a:close/>
              </a:path>
            </a:pathLst>
          </a:custGeom>
          <a:solidFill>
            <a:schemeClr val="accent1">
              <a:alpha val="5000"/>
            </a:schemeClr>
          </a:solidFill>
          <a:effectLst>
            <a:outerShdw blurRad="50800" dist="660400" dir="16200000" algn="bl" rotWithShape="0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图形 20"/>
          <p:cNvSpPr/>
          <p:nvPr/>
        </p:nvSpPr>
        <p:spPr>
          <a:xfrm rot="10800000">
            <a:off x="5491830" y="1737110"/>
            <a:ext cx="5507466" cy="4208615"/>
          </a:xfrm>
          <a:custGeom>
            <a:avLst/>
            <a:gdLst/>
            <a:ahLst/>
            <a:cxnLst/>
            <a:rect l="l" t="t" r="r" b="b"/>
            <a:pathLst>
              <a:path w="5162454" h="3944969">
                <a:moveTo>
                  <a:pt x="5162455" y="3944970"/>
                </a:moveTo>
                <a:lnTo>
                  <a:pt x="1260729" y="3944970"/>
                </a:lnTo>
                <a:cubicBezTo>
                  <a:pt x="564642" y="3944970"/>
                  <a:pt x="0" y="3380613"/>
                  <a:pt x="0" y="2684050"/>
                </a:cubicBezTo>
                <a:lnTo>
                  <a:pt x="0" y="0"/>
                </a:lnTo>
                <a:lnTo>
                  <a:pt x="3020092" y="0"/>
                </a:lnTo>
                <a:cubicBezTo>
                  <a:pt x="3579781" y="0"/>
                  <a:pt x="4072223" y="368808"/>
                  <a:pt x="4229862" y="905732"/>
                </a:cubicBezTo>
                <a:lnTo>
                  <a:pt x="5162455" y="3944970"/>
                </a:lnTo>
                <a:lnTo>
                  <a:pt x="5162455" y="3944970"/>
                </a:lnTo>
                <a:lnTo>
                  <a:pt x="5162455" y="3944970"/>
                </a:lnTo>
                <a:close/>
              </a:path>
            </a:pathLst>
          </a:custGeom>
          <a:solidFill>
            <a:schemeClr val="accent1">
              <a:alpha val="5000"/>
            </a:schemeClr>
          </a:solidFill>
          <a:effectLst>
            <a:outerShdw blurRad="50800" dist="660400" dir="16200000" algn="bl" rotWithShape="0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88053" y="3675510"/>
            <a:ext cx="3817535" cy="116576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zh-CN" altLang="en-US" sz="16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河南铭树律师事务所已制定一系列风险防控与惩戒措施。如定期开展内部培训，加强案件质量把控，设立违规举报渠道等，确保律所规范运营。</a:t>
            </a:r>
            <a:endParaRPr lang="zh-CN" sz="16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矩形 7"/>
          <p:cNvSpPr/>
          <p:nvPr/>
        </p:nvSpPr>
        <p:spPr>
          <a:xfrm>
            <a:off x="6678653" y="3675510"/>
            <a:ext cx="3722735" cy="116576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zh-CN" altLang="en-US" sz="16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通过实施这些措施，律所律师的合规意识和职业道德水平显著提升，案件办理质量稳步提高，有效降低了风险事件发生率，获得了良好的社会口碑。</a:t>
            </a:r>
            <a:endParaRPr lang="zh-CN" sz="16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矩形 15"/>
          <p:cNvSpPr/>
          <p:nvPr/>
        </p:nvSpPr>
        <p:spPr>
          <a:xfrm>
            <a:off x="1588053" y="2640701"/>
            <a:ext cx="360868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现有防控与惩戒措施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8" name="矩形 11"/>
          <p:cNvSpPr/>
          <p:nvPr/>
        </p:nvSpPr>
        <p:spPr>
          <a:xfrm>
            <a:off x="6678654" y="2640701"/>
            <a:ext cx="360868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取得的成效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9" name="直接连接符 13"/>
          <p:cNvSpPr/>
          <p:nvPr/>
        </p:nvSpPr>
        <p:spPr>
          <a:xfrm rot="10800000">
            <a:off x="1659618" y="3315756"/>
            <a:ext cx="3745971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</a:ln>
        </p:spPr>
      </p:sp>
      <p:sp>
        <p:nvSpPr>
          <p:cNvPr id="10" name="直接连接符 14"/>
          <p:cNvSpPr/>
          <p:nvPr/>
        </p:nvSpPr>
        <p:spPr>
          <a:xfrm rot="10800000">
            <a:off x="6730355" y="3315756"/>
            <a:ext cx="3745971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</a:ln>
        </p:spPr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未来发展方向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任意多边形: 形状 28"/>
          <p:cNvSpPr/>
          <p:nvPr>
            <p:custDataLst>
              <p:tags r:id="rId1"/>
            </p:custDataLst>
          </p:nvPr>
        </p:nvSpPr>
        <p:spPr>
          <a:xfrm>
            <a:off x="6427263" y="2549877"/>
            <a:ext cx="4889499" cy="165259"/>
          </a:xfrm>
          <a:custGeom>
            <a:avLst/>
            <a:gdLst/>
            <a:ahLst/>
            <a:cxnLst/>
            <a:rect l="l" t="t" r="r" b="b"/>
            <a:pathLst>
              <a:path w="4889499" h="165259">
                <a:moveTo>
                  <a:pt x="0" y="85407"/>
                </a:moveTo>
                <a:lnTo>
                  <a:pt x="0" y="85408"/>
                </a:lnTo>
                <a:lnTo>
                  <a:pt x="0" y="85408"/>
                </a:lnTo>
                <a:close/>
                <a:moveTo>
                  <a:pt x="85408" y="0"/>
                </a:moveTo>
                <a:lnTo>
                  <a:pt x="4804091" y="0"/>
                </a:lnTo>
                <a:cubicBezTo>
                  <a:pt x="4851261" y="0"/>
                  <a:pt x="4889499" y="38238"/>
                  <a:pt x="4889499" y="85408"/>
                </a:cubicBezTo>
                <a:lnTo>
                  <a:pt x="4889498" y="85408"/>
                </a:lnTo>
                <a:cubicBezTo>
                  <a:pt x="4889498" y="120786"/>
                  <a:pt x="4867989" y="151139"/>
                  <a:pt x="4837335" y="164104"/>
                </a:cubicBezTo>
                <a:lnTo>
                  <a:pt x="4831616" y="165259"/>
                </a:lnTo>
                <a:lnTo>
                  <a:pt x="4831616" y="66635"/>
                </a:lnTo>
                <a:lnTo>
                  <a:pt x="57883" y="66635"/>
                </a:lnTo>
                <a:lnTo>
                  <a:pt x="57883" y="165258"/>
                </a:lnTo>
                <a:lnTo>
                  <a:pt x="52163" y="164104"/>
                </a:lnTo>
                <a:cubicBezTo>
                  <a:pt x="31727" y="155460"/>
                  <a:pt x="15356" y="139088"/>
                  <a:pt x="6712" y="118652"/>
                </a:cubicBezTo>
                <a:lnTo>
                  <a:pt x="0" y="85408"/>
                </a:lnTo>
                <a:lnTo>
                  <a:pt x="6712" y="52163"/>
                </a:lnTo>
                <a:cubicBezTo>
                  <a:pt x="19678" y="21509"/>
                  <a:pt x="50031" y="0"/>
                  <a:pt x="85408" y="0"/>
                </a:cubicBezTo>
                <a:close/>
              </a:path>
            </a:pathLst>
          </a:custGeom>
          <a:solidFill>
            <a:schemeClr val="accent1"/>
          </a:solidFill>
          <a:ln w="104775">
            <a:solidFill>
              <a:schemeClr val="accent1"/>
            </a:solidFill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文本框 3"/>
          <p:cNvSpPr/>
          <p:nvPr>
            <p:custDataLst>
              <p:tags r:id="rId2"/>
            </p:custDataLst>
          </p:nvPr>
        </p:nvSpPr>
        <p:spPr>
          <a:xfrm>
            <a:off x="1038163" y="1999270"/>
            <a:ext cx="444893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持续优化措施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5" name="任意多边形: 形状 26"/>
          <p:cNvSpPr/>
          <p:nvPr>
            <p:custDataLst>
              <p:tags r:id="rId3"/>
            </p:custDataLst>
          </p:nvPr>
        </p:nvSpPr>
        <p:spPr>
          <a:xfrm>
            <a:off x="817882" y="2549877"/>
            <a:ext cx="4889499" cy="165259"/>
          </a:xfrm>
          <a:custGeom>
            <a:avLst/>
            <a:gdLst/>
            <a:ahLst/>
            <a:cxnLst/>
            <a:rect l="l" t="t" r="r" b="b"/>
            <a:pathLst>
              <a:path w="4889499" h="165259">
                <a:moveTo>
                  <a:pt x="0" y="85407"/>
                </a:moveTo>
                <a:lnTo>
                  <a:pt x="0" y="85408"/>
                </a:lnTo>
                <a:lnTo>
                  <a:pt x="0" y="85408"/>
                </a:lnTo>
                <a:close/>
                <a:moveTo>
                  <a:pt x="85408" y="0"/>
                </a:moveTo>
                <a:lnTo>
                  <a:pt x="4804091" y="0"/>
                </a:lnTo>
                <a:cubicBezTo>
                  <a:pt x="4851261" y="0"/>
                  <a:pt x="4889499" y="38238"/>
                  <a:pt x="4889499" y="85408"/>
                </a:cubicBezTo>
                <a:lnTo>
                  <a:pt x="4889498" y="85408"/>
                </a:lnTo>
                <a:cubicBezTo>
                  <a:pt x="4889498" y="120786"/>
                  <a:pt x="4867989" y="151139"/>
                  <a:pt x="4837335" y="164104"/>
                </a:cubicBezTo>
                <a:lnTo>
                  <a:pt x="4831616" y="165259"/>
                </a:lnTo>
                <a:lnTo>
                  <a:pt x="4831616" y="66635"/>
                </a:lnTo>
                <a:lnTo>
                  <a:pt x="57883" y="66635"/>
                </a:lnTo>
                <a:lnTo>
                  <a:pt x="57883" y="165258"/>
                </a:lnTo>
                <a:lnTo>
                  <a:pt x="52163" y="164103"/>
                </a:lnTo>
                <a:cubicBezTo>
                  <a:pt x="31727" y="155460"/>
                  <a:pt x="15355" y="139088"/>
                  <a:pt x="6712" y="118652"/>
                </a:cubicBezTo>
                <a:lnTo>
                  <a:pt x="0" y="85408"/>
                </a:lnTo>
                <a:lnTo>
                  <a:pt x="6712" y="52163"/>
                </a:lnTo>
                <a:cubicBezTo>
                  <a:pt x="19677" y="21509"/>
                  <a:pt x="50031" y="0"/>
                  <a:pt x="85408" y="0"/>
                </a:cubicBezTo>
                <a:close/>
              </a:path>
            </a:pathLst>
          </a:custGeom>
          <a:solidFill>
            <a:schemeClr val="accent1"/>
          </a:solidFill>
          <a:ln w="104775">
            <a:solidFill>
              <a:schemeClr val="accent1"/>
            </a:solidFill>
          </a:ln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矩形: 圆顶角 18"/>
          <p:cNvSpPr/>
          <p:nvPr>
            <p:custDataLst>
              <p:tags r:id="rId4"/>
            </p:custDataLst>
          </p:nvPr>
        </p:nvSpPr>
        <p:spPr>
          <a:xfrm>
            <a:off x="933121" y="2616513"/>
            <a:ext cx="4667579" cy="2819088"/>
          </a:xfrm>
          <a:prstGeom prst="round2SameRect">
            <a:avLst>
              <a:gd name="adj1" fmla="val 0"/>
              <a:gd name="adj2" fmla="val 4319"/>
            </a:avLst>
          </a:prstGeom>
          <a:solidFill>
            <a:schemeClr val="accent1">
              <a:alpha val="5000"/>
            </a:schemeClr>
          </a:solidFill>
          <a:effectLst>
            <a:outerShdw blurRad="114300" dist="241300" dir="16200000" algn="bl" rotWithShape="0">
              <a:srgbClr val="000000">
                <a:alpha val="29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矩形: 圆顶角 23"/>
          <p:cNvSpPr/>
          <p:nvPr>
            <p:custDataLst>
              <p:tags r:id="rId5"/>
            </p:custDataLst>
          </p:nvPr>
        </p:nvSpPr>
        <p:spPr>
          <a:xfrm>
            <a:off x="6537960" y="2616513"/>
            <a:ext cx="4667579" cy="2819087"/>
          </a:xfrm>
          <a:prstGeom prst="round2SameRect">
            <a:avLst>
              <a:gd name="adj1" fmla="val 0"/>
              <a:gd name="adj2" fmla="val 4319"/>
            </a:avLst>
          </a:prstGeom>
          <a:solidFill>
            <a:schemeClr val="accent1">
              <a:alpha val="5000"/>
            </a:schemeClr>
          </a:solidFill>
          <a:effectLst>
            <a:outerShdw blurRad="114300" dist="241300" dir="16200000" algn="bl" rotWithShape="0">
              <a:srgbClr val="000000">
                <a:alpha val="29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文本框 7"/>
          <p:cNvSpPr/>
          <p:nvPr>
            <p:custDataLst>
              <p:tags r:id="rId6"/>
            </p:custDataLst>
          </p:nvPr>
        </p:nvSpPr>
        <p:spPr>
          <a:xfrm>
            <a:off x="1629619" y="3494522"/>
            <a:ext cx="3266024" cy="10316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14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随着行业发展和环境变化，铭树律所将不断优化风险防控与惩戒工作措施。加强与同行交流，借鉴先进经验，提升自身管理水平。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9" name="文本框 11"/>
          <p:cNvSpPr/>
          <p:nvPr>
            <p:custDataLst>
              <p:tags r:id="rId7"/>
            </p:custDataLst>
          </p:nvPr>
        </p:nvSpPr>
        <p:spPr>
          <a:xfrm>
            <a:off x="7239000" y="3494522"/>
            <a:ext cx="3266024" cy="10316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14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铭树律所期望在律师行业风险防控与惩戒工作方面发挥引领作用，推动整个行业健康、有序发展，为法治社会建设贡献力量。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0" name="文本框 21"/>
          <p:cNvSpPr/>
          <p:nvPr>
            <p:custDataLst>
              <p:tags r:id="rId8"/>
            </p:custDataLst>
          </p:nvPr>
        </p:nvSpPr>
        <p:spPr>
          <a:xfrm>
            <a:off x="6647544" y="1999270"/>
            <a:ext cx="444893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行业引领作用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" y="0"/>
            <a:ext cx="12194117" cy="6860117"/>
          </a:xfrm>
          <a:prstGeom prst="rect">
            <a:avLst/>
          </a:prstGeom>
        </p:spPr>
      </p:pic>
      <p:sp>
        <p:nvSpPr>
          <p:cNvPr id="3" name="任意多边形 14"/>
          <p:cNvSpPr/>
          <p:nvPr/>
        </p:nvSpPr>
        <p:spPr>
          <a:xfrm>
            <a:off x="4571835" y="2077508"/>
            <a:ext cx="6534151" cy="2402416"/>
          </a:xfrm>
          <a:custGeom>
            <a:avLst/>
            <a:gdLst/>
            <a:ahLst/>
            <a:cxnLst/>
            <a:rect l="l" t="t" r="r" b="b"/>
            <a:pathLst>
              <a:path w="4901184" h="1801368">
                <a:moveTo>
                  <a:pt x="1112071" y="0"/>
                </a:moveTo>
                <a:lnTo>
                  <a:pt x="4901184" y="0"/>
                </a:lnTo>
                <a:lnTo>
                  <a:pt x="4901184" y="1008251"/>
                </a:lnTo>
                <a:lnTo>
                  <a:pt x="3799357" y="1801368"/>
                </a:lnTo>
                <a:lnTo>
                  <a:pt x="0" y="1801368"/>
                </a:lnTo>
                <a:lnTo>
                  <a:pt x="0" y="80049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</p:spPr>
        <p:txBody>
          <a:bodyPr vert="horz" wrap="square" lIns="121752" tIns="60867" rIns="121752" bIns="60867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直接连接符 15"/>
          <p:cNvSpPr/>
          <p:nvPr/>
        </p:nvSpPr>
        <p:spPr>
          <a:xfrm rot="8651352">
            <a:off x="3573954" y="2606676"/>
            <a:ext cx="3458377" cy="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</a:ln>
        </p:spPr>
      </p:sp>
      <p:sp>
        <p:nvSpPr>
          <p:cNvPr id="5" name="直接连接符 16"/>
          <p:cNvSpPr/>
          <p:nvPr/>
        </p:nvSpPr>
        <p:spPr>
          <a:xfrm rot="8651352">
            <a:off x="8584103" y="3974041"/>
            <a:ext cx="3458378" cy="0"/>
          </a:xfrm>
          <a:prstGeom prst="line">
            <a:avLst/>
          </a:prstGeom>
          <a:noFill/>
          <a:ln w="12700" cap="flat">
            <a:solidFill>
              <a:schemeClr val="bg1"/>
            </a:solidFill>
            <a:prstDash val="solid"/>
          </a:ln>
        </p:spPr>
      </p:sp>
      <p:sp>
        <p:nvSpPr>
          <p:cNvPr id="6" name="TextBox 21"/>
          <p:cNvSpPr/>
          <p:nvPr/>
        </p:nvSpPr>
        <p:spPr>
          <a:xfrm>
            <a:off x="5191579" y="2537927"/>
            <a:ext cx="5414704" cy="861393"/>
          </a:xfrm>
          <a:prstGeom prst="rect">
            <a:avLst/>
          </a:prstGeom>
          <a:noFill/>
        </p:spPr>
        <p:txBody>
          <a:bodyPr vert="horz" wrap="square" lIns="121587" tIns="60771" rIns="121587" bIns="60771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感谢观看 </a:t>
            </a:r>
            <a:endParaRPr lang="zh-CN" sz="4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7" name="TextBox 21"/>
          <p:cNvSpPr/>
          <p:nvPr/>
        </p:nvSpPr>
        <p:spPr>
          <a:xfrm>
            <a:off x="5191579" y="3298426"/>
            <a:ext cx="5414704" cy="861393"/>
          </a:xfrm>
          <a:prstGeom prst="rect">
            <a:avLst/>
          </a:prstGeom>
          <a:noFill/>
        </p:spPr>
        <p:txBody>
          <a:bodyPr vert="horz" wrap="square" lIns="121587" tIns="60771" rIns="121587" bIns="60771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THANKS!</a:t>
            </a:r>
            <a:endParaRPr lang="zh-CN" sz="4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" y="0"/>
            <a:ext cx="12194117" cy="6860117"/>
          </a:xfrm>
          <a:prstGeom prst="rect">
            <a:avLst/>
          </a:prstGeom>
        </p:spPr>
      </p:pic>
      <p:sp>
        <p:nvSpPr>
          <p:cNvPr id="3" name="文本框 1"/>
          <p:cNvSpPr/>
          <p:nvPr/>
        </p:nvSpPr>
        <p:spPr>
          <a:xfrm>
            <a:off x="7234161" y="506090"/>
            <a:ext cx="3319540" cy="74898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265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内容大纲</a:t>
            </a:r>
            <a:endParaRPr lang="zh-CN" sz="4265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4" name="圆角矩形 10"/>
          <p:cNvSpPr/>
          <p:nvPr/>
        </p:nvSpPr>
        <p:spPr>
          <a:xfrm>
            <a:off x="6958545" y="2145287"/>
            <a:ext cx="4983556" cy="576963"/>
          </a:xfrm>
          <a:prstGeom prst="roundRect">
            <a:avLst>
              <a:gd name="adj" fmla="val 0"/>
            </a:avLst>
          </a:prstGeom>
          <a:gradFill flip="y" rotWithShape="1">
            <a:gsLst>
              <a:gs pos="0">
                <a:schemeClr val="accent1">
                  <a:alpha val="20000"/>
                  <a:lumMod val="100000"/>
                </a:schemeClr>
              </a:gs>
              <a:gs pos="100000">
                <a:schemeClr val="accent2">
                  <a:alpha val="0"/>
                  <a:lumMod val="100000"/>
                </a:schemeClr>
              </a:gs>
            </a:gsLst>
            <a:lin ang="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文本框 3"/>
          <p:cNvSpPr/>
          <p:nvPr/>
        </p:nvSpPr>
        <p:spPr>
          <a:xfrm>
            <a:off x="6987065" y="2202356"/>
            <a:ext cx="4983556" cy="4646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律师行业风险洞察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椭圆 4"/>
          <p:cNvSpPr/>
          <p:nvPr/>
        </p:nvSpPr>
        <p:spPr>
          <a:xfrm rot="180000">
            <a:off x="6221809" y="2139379"/>
            <a:ext cx="578578" cy="578576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2700000" scaled="0"/>
          </a:gradFill>
          <a:ln w="28575">
            <a:solidFill>
              <a:schemeClr val="bg1"/>
            </a:solidFill>
          </a:ln>
          <a:effectLst>
            <a:outerShdw blurRad="25400" dist="381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矩形 5"/>
          <p:cNvSpPr/>
          <p:nvPr/>
        </p:nvSpPr>
        <p:spPr>
          <a:xfrm>
            <a:off x="6096002" y="2249502"/>
            <a:ext cx="854054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01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圆角矩形 18"/>
          <p:cNvSpPr/>
          <p:nvPr/>
        </p:nvSpPr>
        <p:spPr>
          <a:xfrm>
            <a:off x="6958545" y="3179436"/>
            <a:ext cx="4983556" cy="576963"/>
          </a:xfrm>
          <a:prstGeom prst="roundRect">
            <a:avLst>
              <a:gd name="adj" fmla="val 0"/>
            </a:avLst>
          </a:prstGeom>
          <a:gradFill flip="y" rotWithShape="1">
            <a:gsLst>
              <a:gs pos="0">
                <a:schemeClr val="accent1">
                  <a:alpha val="20000"/>
                  <a:lumMod val="100000"/>
                </a:schemeClr>
              </a:gs>
              <a:gs pos="100000">
                <a:schemeClr val="accent2">
                  <a:alpha val="0"/>
                  <a:lumMod val="100000"/>
                </a:schemeClr>
              </a:gs>
            </a:gsLst>
            <a:lin ang="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9" name="文本框 7"/>
          <p:cNvSpPr/>
          <p:nvPr/>
        </p:nvSpPr>
        <p:spPr>
          <a:xfrm>
            <a:off x="6987065" y="3236505"/>
            <a:ext cx="4983556" cy="4646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风险防控策略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0" name="椭圆 8"/>
          <p:cNvSpPr/>
          <p:nvPr/>
        </p:nvSpPr>
        <p:spPr>
          <a:xfrm rot="180000">
            <a:off x="6221809" y="3173528"/>
            <a:ext cx="578578" cy="578576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2700000" scaled="0"/>
          </a:gradFill>
          <a:ln w="28575">
            <a:solidFill>
              <a:schemeClr val="bg1"/>
            </a:solidFill>
          </a:ln>
          <a:effectLst>
            <a:outerShdw blurRad="25400" dist="381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1" name="矩形 9"/>
          <p:cNvSpPr/>
          <p:nvPr/>
        </p:nvSpPr>
        <p:spPr>
          <a:xfrm>
            <a:off x="6096000" y="3283651"/>
            <a:ext cx="854056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02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2" name="圆角矩形 24"/>
          <p:cNvSpPr/>
          <p:nvPr/>
        </p:nvSpPr>
        <p:spPr>
          <a:xfrm>
            <a:off x="6958545" y="4213585"/>
            <a:ext cx="4983556" cy="576963"/>
          </a:xfrm>
          <a:prstGeom prst="roundRect">
            <a:avLst>
              <a:gd name="adj" fmla="val 0"/>
            </a:avLst>
          </a:prstGeom>
          <a:gradFill flip="y" rotWithShape="1">
            <a:gsLst>
              <a:gs pos="0">
                <a:schemeClr val="accent1">
                  <a:alpha val="20000"/>
                  <a:lumMod val="100000"/>
                </a:schemeClr>
              </a:gs>
              <a:gs pos="100000">
                <a:schemeClr val="accent2">
                  <a:alpha val="0"/>
                  <a:lumMod val="100000"/>
                </a:schemeClr>
              </a:gs>
            </a:gsLst>
            <a:lin ang="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3" name="文本框 11"/>
          <p:cNvSpPr/>
          <p:nvPr/>
        </p:nvSpPr>
        <p:spPr>
          <a:xfrm>
            <a:off x="6987065" y="4270654"/>
            <a:ext cx="4983556" cy="4646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惩戒工作体系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4" name="椭圆 12"/>
          <p:cNvSpPr/>
          <p:nvPr/>
        </p:nvSpPr>
        <p:spPr>
          <a:xfrm rot="180000">
            <a:off x="6221809" y="4207677"/>
            <a:ext cx="578578" cy="578576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2700000" scaled="0"/>
          </a:gradFill>
          <a:ln w="28575">
            <a:solidFill>
              <a:schemeClr val="bg1"/>
            </a:solidFill>
          </a:ln>
          <a:effectLst>
            <a:outerShdw blurRad="25400" dist="381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5" name="矩形 13"/>
          <p:cNvSpPr/>
          <p:nvPr/>
        </p:nvSpPr>
        <p:spPr>
          <a:xfrm>
            <a:off x="6096000" y="4317800"/>
            <a:ext cx="854056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03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6" name="圆角矩形 30"/>
          <p:cNvSpPr/>
          <p:nvPr/>
        </p:nvSpPr>
        <p:spPr>
          <a:xfrm>
            <a:off x="6958545" y="5247734"/>
            <a:ext cx="4983556" cy="576963"/>
          </a:xfrm>
          <a:prstGeom prst="roundRect">
            <a:avLst>
              <a:gd name="adj" fmla="val 0"/>
            </a:avLst>
          </a:prstGeom>
          <a:gradFill flip="y" rotWithShape="1">
            <a:gsLst>
              <a:gs pos="0">
                <a:schemeClr val="accent1">
                  <a:alpha val="20000"/>
                  <a:lumMod val="100000"/>
                </a:schemeClr>
              </a:gs>
              <a:gs pos="100000">
                <a:schemeClr val="accent2">
                  <a:alpha val="0"/>
                  <a:lumMod val="100000"/>
                </a:schemeClr>
              </a:gs>
            </a:gsLst>
            <a:lin ang="0" scaled="0"/>
          </a:gradFill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7" name="文本框 15"/>
          <p:cNvSpPr/>
          <p:nvPr/>
        </p:nvSpPr>
        <p:spPr>
          <a:xfrm>
            <a:off x="6987065" y="5304803"/>
            <a:ext cx="4983556" cy="46467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2000" b="1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铭树律所实践与展望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8" name="椭圆 16"/>
          <p:cNvSpPr/>
          <p:nvPr/>
        </p:nvSpPr>
        <p:spPr>
          <a:xfrm rot="180000">
            <a:off x="6221809" y="5241826"/>
            <a:ext cx="578578" cy="578576"/>
          </a:xfrm>
          <a:prstGeom prst="ellipse">
            <a:avLst/>
          </a:prstGeom>
          <a:gradFill flip="y" rotWithShape="1">
            <a:gsLst>
              <a:gs pos="0">
                <a:schemeClr val="accent2">
                  <a:lumMod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2700000" scaled="0"/>
          </a:gradFill>
          <a:ln w="28575">
            <a:solidFill>
              <a:schemeClr val="bg1"/>
            </a:solidFill>
          </a:ln>
          <a:effectLst>
            <a:outerShdw blurRad="25400" dist="38100" dir="2700000" algn="bl" rotWithShape="0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9" name="矩形 17"/>
          <p:cNvSpPr/>
          <p:nvPr/>
        </p:nvSpPr>
        <p:spPr>
          <a:xfrm>
            <a:off x="6096000" y="5351949"/>
            <a:ext cx="854056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04</a:t>
            </a:r>
            <a:endParaRPr lang="zh-CN" sz="20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" y="0"/>
            <a:ext cx="12194117" cy="6860117"/>
          </a:xfrm>
          <a:prstGeom prst="rect">
            <a:avLst/>
          </a:prstGeom>
        </p:spPr>
      </p:pic>
      <p:sp>
        <p:nvSpPr>
          <p:cNvPr id="3" name="直接连接符 7"/>
          <p:cNvSpPr/>
          <p:nvPr/>
        </p:nvSpPr>
        <p:spPr>
          <a:xfrm rot="10799129">
            <a:off x="5023116" y="3085376"/>
            <a:ext cx="6264275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4" name="直接连接符 8"/>
          <p:cNvSpPr/>
          <p:nvPr/>
        </p:nvSpPr>
        <p:spPr>
          <a:xfrm rot="10798258">
            <a:off x="5167579" y="5108443"/>
            <a:ext cx="6264276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5" name="文本框 16"/>
          <p:cNvSpPr/>
          <p:nvPr/>
        </p:nvSpPr>
        <p:spPr>
          <a:xfrm>
            <a:off x="5023116" y="3405865"/>
            <a:ext cx="6553200" cy="156966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4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律师行业风险洞察</a:t>
            </a:r>
            <a:endParaRPr lang="zh-CN" sz="4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6" name="任意多边形 15"/>
          <p:cNvSpPr/>
          <p:nvPr/>
        </p:nvSpPr>
        <p:spPr>
          <a:xfrm>
            <a:off x="7578991" y="1289777"/>
            <a:ext cx="1152525" cy="1390651"/>
          </a:xfrm>
          <a:custGeom>
            <a:avLst/>
            <a:gdLst/>
            <a:ahLst/>
            <a:cxnLst/>
            <a:rect l="l" t="t" r="r" b="b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chemeClr val="accent1">
              <a:lumMod val="75000"/>
              <a:lumOff val="25000"/>
            </a:schemeClr>
          </a:solidFill>
        </p:spPr>
        <p:txBody>
          <a:bodyPr vert="horz" wrap="square" lIns="91440" tIns="396000" rIns="9144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01</a:t>
            </a:r>
            <a:endParaRPr lang="zh-CN" sz="4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行业风险类型解析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Docer Falling Dust PPT demo"/>
          <p:cNvSpPr/>
          <p:nvPr/>
        </p:nvSpPr>
        <p:spPr>
          <a:xfrm>
            <a:off x="1670685" y="1715268"/>
            <a:ext cx="9695815" cy="1463198"/>
          </a:xfrm>
          <a:prstGeom prst="rect">
            <a:avLst/>
          </a:prstGeom>
          <a:solidFill>
            <a:schemeClr val="accent1">
              <a:alpha val="5000"/>
            </a:schemeClr>
          </a:solidFill>
        </p:spPr>
        <p:txBody>
          <a:bodyPr vert="horz" wrap="square" lIns="91440" tIns="45720" rIns="91440" bIns="45720" rtlCol="0" anchor="t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文本框 2"/>
          <p:cNvSpPr/>
          <p:nvPr/>
        </p:nvSpPr>
        <p:spPr>
          <a:xfrm>
            <a:off x="1871980" y="1973712"/>
            <a:ext cx="890524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法律合规风险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5" name="矩形 3"/>
          <p:cNvSpPr/>
          <p:nvPr/>
        </p:nvSpPr>
        <p:spPr>
          <a:xfrm>
            <a:off x="1891030" y="2473278"/>
            <a:ext cx="9107170" cy="39017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16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律师在执业过程中，可能因对法律法规的理解偏差或疏忽，导致自身及律所面临法律合规方面的风险。例如，在案件代理中未能严格遵循程序规定，从而引发潜在的法律纠纷。</a:t>
            </a:r>
            <a:endParaRPr lang="zh-CN" sz="16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Docer Falling Dust PPT demo"/>
          <p:cNvSpPr/>
          <p:nvPr/>
        </p:nvSpPr>
        <p:spPr>
          <a:xfrm>
            <a:off x="1670685" y="3860801"/>
            <a:ext cx="9695815" cy="1587500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文本框 5"/>
          <p:cNvSpPr/>
          <p:nvPr/>
        </p:nvSpPr>
        <p:spPr>
          <a:xfrm>
            <a:off x="1871980" y="4163695"/>
            <a:ext cx="890524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职业道德风险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8" name="矩形 6"/>
          <p:cNvSpPr/>
          <p:nvPr/>
        </p:nvSpPr>
        <p:spPr>
          <a:xfrm>
            <a:off x="1891030" y="4663261"/>
            <a:ext cx="9107170" cy="39017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16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律师作为法律职业群体，需坚守职业道德底线。若违背职业道德，如利益输送、虚假陈述等，将严重损害律师行业形象，带来声誉风险。</a:t>
            </a:r>
            <a:endParaRPr lang="zh-CN" sz="16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grpSp>
        <p:nvGrpSpPr>
          <p:cNvPr id="9" name="group"/>
          <p:cNvGrpSpPr/>
          <p:nvPr/>
        </p:nvGrpSpPr>
        <p:grpSpPr>
          <a:xfrm>
            <a:off x="1325880" y="1483042"/>
            <a:ext cx="177800" cy="5399405"/>
            <a:chOff x="0" y="0"/>
            <a:chExt cx="177800" cy="5399405"/>
          </a:xfrm>
        </p:grpSpPr>
        <p:sp>
          <p:nvSpPr>
            <p:cNvPr id="10" name="Docer Falling Dust PPT demo"/>
            <p:cNvSpPr/>
            <p:nvPr/>
          </p:nvSpPr>
          <p:spPr>
            <a:xfrm rot="5400000">
              <a:off x="-2610802" y="2690178"/>
              <a:ext cx="5399405" cy="0"/>
            </a:xfrm>
            <a:prstGeom prst="line">
              <a:avLst/>
            </a:prstGeom>
            <a:noFill/>
            <a:ln w="19050" cap="flat">
              <a:solidFill>
                <a:schemeClr val="accent1"/>
              </a:solidFill>
              <a:prstDash val="solid"/>
              <a:tailEnd type="triangle"/>
            </a:ln>
          </p:spPr>
        </p:sp>
        <p:sp>
          <p:nvSpPr>
            <p:cNvPr id="11" name="Docer Falling Dust PPT demo"/>
            <p:cNvSpPr/>
            <p:nvPr/>
          </p:nvSpPr>
          <p:spPr>
            <a:xfrm>
              <a:off x="0" y="821055"/>
              <a:ext cx="177800" cy="1778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12" name="Docer Falling Dust PPT demo"/>
            <p:cNvSpPr/>
            <p:nvPr/>
          </p:nvSpPr>
          <p:spPr>
            <a:xfrm>
              <a:off x="0" y="3100070"/>
              <a:ext cx="177800" cy="1778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vert="horz" wrap="square" lIns="91440" tIns="45720" rIns="91440" bIns="45720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风险产生根源分析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矩形: 圆角 8"/>
          <p:cNvSpPr/>
          <p:nvPr/>
        </p:nvSpPr>
        <p:spPr>
          <a:xfrm flipH="1">
            <a:off x="6206688" y="3271679"/>
            <a:ext cx="5179376" cy="2151766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126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C</a:t>
            </a:r>
            <a:endParaRPr lang="zh-CN" sz="126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4" name="矩形: 圆角 5"/>
          <p:cNvSpPr/>
          <p:nvPr/>
        </p:nvSpPr>
        <p:spPr>
          <a:xfrm>
            <a:off x="857885" y="1976321"/>
            <a:ext cx="5179376" cy="2151766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chemeClr val="accent1">
              <a:alpha val="5000"/>
            </a:schemeClr>
          </a:solidFill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矩形: 圆角 10"/>
          <p:cNvSpPr/>
          <p:nvPr/>
        </p:nvSpPr>
        <p:spPr>
          <a:xfrm>
            <a:off x="4928564" y="1663700"/>
            <a:ext cx="720604" cy="720604"/>
          </a:xfrm>
          <a:prstGeom prst="ellipse">
            <a:avLst/>
          </a:prstGeom>
          <a:solidFill>
            <a:srgbClr val="D9DFE9"/>
          </a:solidFill>
          <a:effectLst>
            <a:outerShdw blurRad="38100" dist="97790" dir="2700000" algn="bl" rotWithShape="0">
              <a:srgbClr val="96A7C6">
                <a:alpha val="40000"/>
              </a:srgbClr>
            </a:outerShdw>
          </a:effectLst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矩形: 圆角 11"/>
          <p:cNvSpPr/>
          <p:nvPr/>
        </p:nvSpPr>
        <p:spPr>
          <a:xfrm>
            <a:off x="4928564" y="1663700"/>
            <a:ext cx="720604" cy="720604"/>
          </a:xfrm>
          <a:prstGeom prst="ellipse">
            <a:avLst/>
          </a:prstGeom>
          <a:solidFill>
            <a:schemeClr val="accent1"/>
          </a:solidFill>
          <a:effectLst>
            <a:outerShdw blurRad="38100" dist="97790" dir="16200000" algn="bl" rotWithShape="0">
              <a:srgbClr val="000000">
                <a:alpha val="40000"/>
              </a:srgbClr>
            </a:outerShdw>
          </a:effectLst>
        </p:spPr>
        <p:txBody>
          <a:bodyPr vert="horz" wrap="square" lIns="64008" tIns="32004" rIns="64008" bIns="32004" rtlCol="0" anchor="ctr"/>
          <a:lstStyle/>
          <a:p>
            <a:pPr marL="0" indent="0" algn="ctr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grpSp>
        <p:nvGrpSpPr>
          <p:cNvPr id="7" name="group"/>
          <p:cNvGrpSpPr/>
          <p:nvPr/>
        </p:nvGrpSpPr>
        <p:grpSpPr>
          <a:xfrm>
            <a:off x="10356989" y="2959435"/>
            <a:ext cx="720604" cy="720604"/>
            <a:chOff x="0" y="0"/>
            <a:chExt cx="720604" cy="720604"/>
          </a:xfrm>
        </p:grpSpPr>
        <p:sp>
          <p:nvSpPr>
            <p:cNvPr id="8" name="矩形: 圆角 10"/>
            <p:cNvSpPr/>
            <p:nvPr/>
          </p:nvSpPr>
          <p:spPr>
            <a:xfrm>
              <a:off x="0" y="0"/>
              <a:ext cx="720604" cy="720604"/>
            </a:xfrm>
            <a:prstGeom prst="ellipse">
              <a:avLst/>
            </a:prstGeom>
            <a:solidFill>
              <a:srgbClr val="D9DFE9"/>
            </a:solidFill>
            <a:effectLst>
              <a:outerShdw blurRad="38100" dist="97790" dir="2700000" algn="bl" rotWithShape="0">
                <a:srgbClr val="96A7C6">
                  <a:alpha val="40000"/>
                </a:srgbClr>
              </a:outerShdw>
            </a:effectLst>
          </p:spPr>
          <p:txBody>
            <a:bodyPr vert="horz" wrap="square" lIns="64008" tIns="32004" rIns="64008" bIns="32004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  <p:sp>
          <p:nvSpPr>
            <p:cNvPr id="9" name="矩形: 圆角 11"/>
            <p:cNvSpPr/>
            <p:nvPr/>
          </p:nvSpPr>
          <p:spPr>
            <a:xfrm>
              <a:off x="0" y="0"/>
              <a:ext cx="720604" cy="720604"/>
            </a:xfrm>
            <a:prstGeom prst="ellipse">
              <a:avLst/>
            </a:prstGeom>
            <a:solidFill>
              <a:schemeClr val="accent1"/>
            </a:solidFill>
            <a:effectLst>
              <a:outerShdw blurRad="38100" dist="97790" dir="16200000" algn="bl" rotWithShape="0">
                <a:srgbClr val="000000">
                  <a:alpha val="40000"/>
                </a:srgbClr>
              </a:outerShdw>
            </a:effectLst>
          </p:spPr>
          <p:txBody>
            <a:bodyPr vert="horz" wrap="square" lIns="64008" tIns="32004" rIns="64008" bIns="32004" rtlCol="0" anchor="ctr"/>
            <a:lstStyle/>
            <a:p>
              <a:pPr marL="0" indent="0" algn="ctr">
                <a:lnSpc>
                  <a:spcPct val="100000"/>
                </a:lnSpc>
                <a:buNone/>
              </a:pPr>
              <a:endParaRPr lang="zh-CN" sz="1800" dirty="0"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endParaRPr>
            </a:p>
          </p:txBody>
        </p:sp>
      </p:grpSp>
      <p:sp>
        <p:nvSpPr>
          <p:cNvPr id="11" name="文本框 17"/>
          <p:cNvSpPr/>
          <p:nvPr/>
        </p:nvSpPr>
        <p:spPr>
          <a:xfrm>
            <a:off x="1227437" y="2483826"/>
            <a:ext cx="4252304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外部环境影响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12" name="矩形 18"/>
          <p:cNvSpPr/>
          <p:nvPr/>
        </p:nvSpPr>
        <p:spPr>
          <a:xfrm>
            <a:off x="1227436" y="3003208"/>
            <a:ext cx="4252305" cy="63305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14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法律法规的不断更新变化，监管政策的调整，给律师执业带来诸多不确定性。同时，社会舆论环境也可能对律师的工作产生压力，进而诱发风险。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3" name="文本框 19"/>
          <p:cNvSpPr/>
          <p:nvPr/>
        </p:nvSpPr>
        <p:spPr>
          <a:xfrm>
            <a:off x="6758095" y="3766154"/>
            <a:ext cx="4252304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u="none" dirty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内部管理不足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14" name="矩形 20"/>
          <p:cNvSpPr/>
          <p:nvPr/>
        </p:nvSpPr>
        <p:spPr>
          <a:xfrm>
            <a:off x="6758094" y="4285536"/>
            <a:ext cx="4252305" cy="63305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zh-CN" altLang="en-US" sz="14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律所内部管理体系不完善，如案件流程把控不严、律师培训机制不健全等，容易滋生风险。个别律师自律意识淡薄，缺乏自我约束，也是风险产生的内部因素。</a:t>
            </a:r>
            <a:endParaRPr lang="zh-CN" sz="1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5" name="img-icon"/>
          <p:cNvSpPr/>
          <p:nvPr/>
        </p:nvSpPr>
        <p:spPr>
          <a:xfrm>
            <a:off x="5176551" y="1831193"/>
            <a:ext cx="284140" cy="365964"/>
          </a:xfrm>
          <a:custGeom>
            <a:avLst/>
            <a:gdLst/>
            <a:ahLst/>
            <a:cxnLst/>
            <a:rect l="l" t="t" r="r" b="b"/>
            <a:pathLst>
              <a:path w="469260" h="604393">
                <a:moveTo>
                  <a:pt x="177197" y="528465"/>
                </a:moveTo>
                <a:lnTo>
                  <a:pt x="214087" y="528465"/>
                </a:lnTo>
                <a:cubicBezTo>
                  <a:pt x="216924" y="528465"/>
                  <a:pt x="219246" y="530786"/>
                  <a:pt x="219246" y="533623"/>
                </a:cubicBezTo>
                <a:lnTo>
                  <a:pt x="219246" y="558379"/>
                </a:lnTo>
                <a:cubicBezTo>
                  <a:pt x="219246" y="561215"/>
                  <a:pt x="216924" y="563536"/>
                  <a:pt x="214087" y="563536"/>
                </a:cubicBezTo>
                <a:lnTo>
                  <a:pt x="177197" y="563536"/>
                </a:lnTo>
                <a:cubicBezTo>
                  <a:pt x="174360" y="563536"/>
                  <a:pt x="172038" y="561215"/>
                  <a:pt x="172038" y="558379"/>
                </a:cubicBezTo>
                <a:lnTo>
                  <a:pt x="172038" y="533623"/>
                </a:lnTo>
                <a:cubicBezTo>
                  <a:pt x="172038" y="530786"/>
                  <a:pt x="174360" y="528465"/>
                  <a:pt x="177197" y="528465"/>
                </a:cubicBezTo>
                <a:close/>
                <a:moveTo>
                  <a:pt x="177199" y="511221"/>
                </a:moveTo>
                <a:cubicBezTo>
                  <a:pt x="164809" y="511221"/>
                  <a:pt x="154871" y="521273"/>
                  <a:pt x="154871" y="533644"/>
                </a:cubicBezTo>
                <a:lnTo>
                  <a:pt x="154871" y="558387"/>
                </a:lnTo>
                <a:cubicBezTo>
                  <a:pt x="154871" y="570758"/>
                  <a:pt x="164809" y="580681"/>
                  <a:pt x="177199" y="580681"/>
                </a:cubicBezTo>
                <a:lnTo>
                  <a:pt x="214110" y="580681"/>
                </a:lnTo>
                <a:cubicBezTo>
                  <a:pt x="226499" y="580681"/>
                  <a:pt x="236566" y="570758"/>
                  <a:pt x="236566" y="558387"/>
                </a:cubicBezTo>
                <a:lnTo>
                  <a:pt x="236566" y="533644"/>
                </a:lnTo>
                <a:cubicBezTo>
                  <a:pt x="236566" y="521273"/>
                  <a:pt x="226499" y="511221"/>
                  <a:pt x="214110" y="511221"/>
                </a:cubicBezTo>
                <a:close/>
                <a:moveTo>
                  <a:pt x="119401" y="328976"/>
                </a:moveTo>
                <a:lnTo>
                  <a:pt x="219526" y="328976"/>
                </a:lnTo>
                <a:cubicBezTo>
                  <a:pt x="226107" y="328976"/>
                  <a:pt x="231526" y="334265"/>
                  <a:pt x="231526" y="340972"/>
                </a:cubicBezTo>
                <a:cubicBezTo>
                  <a:pt x="231526" y="347680"/>
                  <a:pt x="226107" y="352968"/>
                  <a:pt x="219526" y="352968"/>
                </a:cubicBezTo>
                <a:lnTo>
                  <a:pt x="119401" y="352968"/>
                </a:lnTo>
                <a:cubicBezTo>
                  <a:pt x="112691" y="352968"/>
                  <a:pt x="107401" y="347680"/>
                  <a:pt x="107401" y="340972"/>
                </a:cubicBezTo>
                <a:cubicBezTo>
                  <a:pt x="107401" y="334265"/>
                  <a:pt x="112691" y="328976"/>
                  <a:pt x="119401" y="328976"/>
                </a:cubicBezTo>
                <a:close/>
                <a:moveTo>
                  <a:pt x="146358" y="285719"/>
                </a:moveTo>
                <a:lnTo>
                  <a:pt x="219525" y="285719"/>
                </a:lnTo>
                <a:cubicBezTo>
                  <a:pt x="226106" y="285719"/>
                  <a:pt x="231526" y="290992"/>
                  <a:pt x="231526" y="297680"/>
                </a:cubicBezTo>
                <a:cubicBezTo>
                  <a:pt x="231526" y="304368"/>
                  <a:pt x="226106" y="309641"/>
                  <a:pt x="219525" y="309641"/>
                </a:cubicBezTo>
                <a:lnTo>
                  <a:pt x="146358" y="309641"/>
                </a:lnTo>
                <a:cubicBezTo>
                  <a:pt x="139777" y="309641"/>
                  <a:pt x="134357" y="304368"/>
                  <a:pt x="134357" y="297680"/>
                </a:cubicBezTo>
                <a:cubicBezTo>
                  <a:pt x="134357" y="290992"/>
                  <a:pt x="139777" y="285719"/>
                  <a:pt x="146358" y="285719"/>
                </a:cubicBezTo>
                <a:close/>
                <a:moveTo>
                  <a:pt x="176778" y="242392"/>
                </a:moveTo>
                <a:lnTo>
                  <a:pt x="219517" y="242392"/>
                </a:lnTo>
                <a:cubicBezTo>
                  <a:pt x="226102" y="242392"/>
                  <a:pt x="231525" y="247680"/>
                  <a:pt x="231525" y="254388"/>
                </a:cubicBezTo>
                <a:cubicBezTo>
                  <a:pt x="231525" y="260966"/>
                  <a:pt x="226102" y="266384"/>
                  <a:pt x="219517" y="266384"/>
                </a:cubicBezTo>
                <a:lnTo>
                  <a:pt x="176778" y="266384"/>
                </a:lnTo>
                <a:cubicBezTo>
                  <a:pt x="170193" y="266384"/>
                  <a:pt x="164770" y="260966"/>
                  <a:pt x="164770" y="254388"/>
                </a:cubicBezTo>
                <a:cubicBezTo>
                  <a:pt x="164770" y="247680"/>
                  <a:pt x="170193" y="242392"/>
                  <a:pt x="176778" y="242392"/>
                </a:cubicBezTo>
                <a:close/>
                <a:moveTo>
                  <a:pt x="168423" y="27449"/>
                </a:moveTo>
                <a:cubicBezTo>
                  <a:pt x="163647" y="27449"/>
                  <a:pt x="159776" y="31315"/>
                  <a:pt x="159776" y="36083"/>
                </a:cubicBezTo>
                <a:cubicBezTo>
                  <a:pt x="159776" y="40851"/>
                  <a:pt x="163647" y="44717"/>
                  <a:pt x="168423" y="44717"/>
                </a:cubicBezTo>
                <a:lnTo>
                  <a:pt x="223015" y="44717"/>
                </a:lnTo>
                <a:cubicBezTo>
                  <a:pt x="227790" y="44717"/>
                  <a:pt x="231662" y="40851"/>
                  <a:pt x="231662" y="36083"/>
                </a:cubicBezTo>
                <a:cubicBezTo>
                  <a:pt x="231662" y="31315"/>
                  <a:pt x="227790" y="27449"/>
                  <a:pt x="223015" y="27449"/>
                </a:cubicBezTo>
                <a:close/>
                <a:moveTo>
                  <a:pt x="34330" y="0"/>
                </a:moveTo>
                <a:lnTo>
                  <a:pt x="356978" y="0"/>
                </a:lnTo>
                <a:cubicBezTo>
                  <a:pt x="375950" y="0"/>
                  <a:pt x="391437" y="15464"/>
                  <a:pt x="391437" y="34408"/>
                </a:cubicBezTo>
                <a:lnTo>
                  <a:pt x="391437" y="209798"/>
                </a:lnTo>
                <a:cubicBezTo>
                  <a:pt x="391437" y="210571"/>
                  <a:pt x="391308" y="211473"/>
                  <a:pt x="391308" y="212246"/>
                </a:cubicBezTo>
                <a:lnTo>
                  <a:pt x="451579" y="212246"/>
                </a:lnTo>
                <a:cubicBezTo>
                  <a:pt x="453773" y="212246"/>
                  <a:pt x="456612" y="212504"/>
                  <a:pt x="457387" y="214695"/>
                </a:cubicBezTo>
                <a:cubicBezTo>
                  <a:pt x="458161" y="217143"/>
                  <a:pt x="455580" y="219463"/>
                  <a:pt x="454805" y="220107"/>
                </a:cubicBezTo>
                <a:lnTo>
                  <a:pt x="369110" y="283510"/>
                </a:lnTo>
                <a:cubicBezTo>
                  <a:pt x="368465" y="284155"/>
                  <a:pt x="367432" y="284155"/>
                  <a:pt x="366916" y="284155"/>
                </a:cubicBezTo>
                <a:cubicBezTo>
                  <a:pt x="366271" y="284155"/>
                  <a:pt x="365238" y="284155"/>
                  <a:pt x="364464" y="283510"/>
                </a:cubicBezTo>
                <a:lnTo>
                  <a:pt x="277091" y="218561"/>
                </a:lnTo>
                <a:cubicBezTo>
                  <a:pt x="276445" y="218174"/>
                  <a:pt x="274509" y="216628"/>
                  <a:pt x="275026" y="214566"/>
                </a:cubicBezTo>
                <a:cubicBezTo>
                  <a:pt x="275671" y="212633"/>
                  <a:pt x="278510" y="212246"/>
                  <a:pt x="280833" y="212246"/>
                </a:cubicBezTo>
                <a:lnTo>
                  <a:pt x="351171" y="212246"/>
                </a:lnTo>
                <a:lnTo>
                  <a:pt x="351171" y="76677"/>
                </a:lnTo>
                <a:cubicBezTo>
                  <a:pt x="351171" y="72037"/>
                  <a:pt x="347299" y="68171"/>
                  <a:pt x="342524" y="68171"/>
                </a:cubicBezTo>
                <a:lnTo>
                  <a:pt x="48784" y="68171"/>
                </a:lnTo>
                <a:cubicBezTo>
                  <a:pt x="44138" y="68171"/>
                  <a:pt x="40267" y="72037"/>
                  <a:pt x="40267" y="76677"/>
                </a:cubicBezTo>
                <a:lnTo>
                  <a:pt x="40267" y="482999"/>
                </a:lnTo>
                <a:cubicBezTo>
                  <a:pt x="40267" y="487767"/>
                  <a:pt x="44138" y="491633"/>
                  <a:pt x="48784" y="491633"/>
                </a:cubicBezTo>
                <a:lnTo>
                  <a:pt x="342524" y="491633"/>
                </a:lnTo>
                <a:cubicBezTo>
                  <a:pt x="347299" y="491633"/>
                  <a:pt x="351171" y="487767"/>
                  <a:pt x="351171" y="482999"/>
                </a:cubicBezTo>
                <a:lnTo>
                  <a:pt x="351171" y="372172"/>
                </a:lnTo>
                <a:lnTo>
                  <a:pt x="274767" y="372172"/>
                </a:lnTo>
                <a:cubicBezTo>
                  <a:pt x="269089" y="372172"/>
                  <a:pt x="264443" y="367533"/>
                  <a:pt x="264443" y="361863"/>
                </a:cubicBezTo>
                <a:lnTo>
                  <a:pt x="264443" y="233381"/>
                </a:lnTo>
                <a:cubicBezTo>
                  <a:pt x="264443" y="228612"/>
                  <a:pt x="266637" y="227968"/>
                  <a:pt x="267927" y="227968"/>
                </a:cubicBezTo>
                <a:cubicBezTo>
                  <a:pt x="269347" y="227968"/>
                  <a:pt x="270509" y="228870"/>
                  <a:pt x="270767" y="228999"/>
                </a:cubicBezTo>
                <a:lnTo>
                  <a:pt x="355817" y="294207"/>
                </a:lnTo>
                <a:cubicBezTo>
                  <a:pt x="358785" y="296655"/>
                  <a:pt x="362786" y="297944"/>
                  <a:pt x="366916" y="297944"/>
                </a:cubicBezTo>
                <a:cubicBezTo>
                  <a:pt x="371046" y="297944"/>
                  <a:pt x="374918" y="296655"/>
                  <a:pt x="377886" y="294207"/>
                </a:cubicBezTo>
                <a:lnTo>
                  <a:pt x="460742" y="230803"/>
                </a:lnTo>
                <a:cubicBezTo>
                  <a:pt x="461258" y="230417"/>
                  <a:pt x="463194" y="228741"/>
                  <a:pt x="465130" y="228741"/>
                </a:cubicBezTo>
                <a:cubicBezTo>
                  <a:pt x="466679" y="228741"/>
                  <a:pt x="469260" y="229643"/>
                  <a:pt x="469260" y="235314"/>
                </a:cubicBezTo>
                <a:lnTo>
                  <a:pt x="469260" y="361863"/>
                </a:lnTo>
                <a:cubicBezTo>
                  <a:pt x="469260" y="367533"/>
                  <a:pt x="464614" y="372172"/>
                  <a:pt x="458935" y="372172"/>
                </a:cubicBezTo>
                <a:lnTo>
                  <a:pt x="391437" y="372172"/>
                </a:lnTo>
                <a:lnTo>
                  <a:pt x="391437" y="569985"/>
                </a:lnTo>
                <a:cubicBezTo>
                  <a:pt x="391437" y="588929"/>
                  <a:pt x="375950" y="604393"/>
                  <a:pt x="356978" y="604393"/>
                </a:cubicBezTo>
                <a:lnTo>
                  <a:pt x="34330" y="604393"/>
                </a:lnTo>
                <a:cubicBezTo>
                  <a:pt x="15358" y="604393"/>
                  <a:pt x="0" y="588929"/>
                  <a:pt x="0" y="569985"/>
                </a:cubicBezTo>
                <a:lnTo>
                  <a:pt x="0" y="34408"/>
                </a:lnTo>
                <a:cubicBezTo>
                  <a:pt x="0" y="15464"/>
                  <a:pt x="15358" y="0"/>
                  <a:pt x="3433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6" name="img-icon"/>
          <p:cNvSpPr/>
          <p:nvPr/>
        </p:nvSpPr>
        <p:spPr>
          <a:xfrm>
            <a:off x="10548340" y="3147690"/>
            <a:ext cx="360480" cy="359938"/>
          </a:xfrm>
          <a:custGeom>
            <a:avLst/>
            <a:gdLst/>
            <a:ahLst/>
            <a:cxnLst/>
            <a:rect l="l" t="t" r="r" b="b"/>
            <a:pathLst>
              <a:path w="607639" h="606722">
                <a:moveTo>
                  <a:pt x="528341" y="527538"/>
                </a:moveTo>
                <a:lnTo>
                  <a:pt x="528341" y="547356"/>
                </a:lnTo>
                <a:cubicBezTo>
                  <a:pt x="528341" y="558287"/>
                  <a:pt x="537241" y="567086"/>
                  <a:pt x="548187" y="567086"/>
                </a:cubicBezTo>
                <a:cubicBezTo>
                  <a:pt x="559134" y="567086"/>
                  <a:pt x="567945" y="558287"/>
                  <a:pt x="567945" y="547356"/>
                </a:cubicBezTo>
                <a:lnTo>
                  <a:pt x="567945" y="527538"/>
                </a:lnTo>
                <a:close/>
                <a:moveTo>
                  <a:pt x="99092" y="474835"/>
                </a:moveTo>
                <a:lnTo>
                  <a:pt x="350075" y="474835"/>
                </a:lnTo>
                <a:cubicBezTo>
                  <a:pt x="361022" y="474835"/>
                  <a:pt x="369833" y="483642"/>
                  <a:pt x="369833" y="494584"/>
                </a:cubicBezTo>
                <a:cubicBezTo>
                  <a:pt x="369833" y="505526"/>
                  <a:pt x="361022" y="514422"/>
                  <a:pt x="350075" y="514422"/>
                </a:cubicBezTo>
                <a:lnTo>
                  <a:pt x="99092" y="514422"/>
                </a:lnTo>
                <a:cubicBezTo>
                  <a:pt x="88145" y="514422"/>
                  <a:pt x="79245" y="505526"/>
                  <a:pt x="79245" y="494584"/>
                </a:cubicBezTo>
                <a:cubicBezTo>
                  <a:pt x="79245" y="483642"/>
                  <a:pt x="88145" y="474835"/>
                  <a:pt x="99092" y="474835"/>
                </a:cubicBezTo>
                <a:close/>
                <a:moveTo>
                  <a:pt x="297164" y="395661"/>
                </a:moveTo>
                <a:lnTo>
                  <a:pt x="350063" y="395661"/>
                </a:lnTo>
                <a:cubicBezTo>
                  <a:pt x="361017" y="395661"/>
                  <a:pt x="369834" y="404541"/>
                  <a:pt x="369834" y="415464"/>
                </a:cubicBezTo>
                <a:cubicBezTo>
                  <a:pt x="369834" y="426387"/>
                  <a:pt x="361017" y="435178"/>
                  <a:pt x="350063" y="435178"/>
                </a:cubicBezTo>
                <a:lnTo>
                  <a:pt x="297164" y="435178"/>
                </a:lnTo>
                <a:cubicBezTo>
                  <a:pt x="286210" y="435178"/>
                  <a:pt x="277393" y="426387"/>
                  <a:pt x="277393" y="415464"/>
                </a:cubicBezTo>
                <a:cubicBezTo>
                  <a:pt x="277393" y="404541"/>
                  <a:pt x="286210" y="395661"/>
                  <a:pt x="297164" y="395661"/>
                </a:cubicBezTo>
                <a:close/>
                <a:moveTo>
                  <a:pt x="99090" y="395661"/>
                </a:moveTo>
                <a:lnTo>
                  <a:pt x="217979" y="395661"/>
                </a:lnTo>
                <a:cubicBezTo>
                  <a:pt x="228925" y="395661"/>
                  <a:pt x="237735" y="404541"/>
                  <a:pt x="237735" y="415464"/>
                </a:cubicBezTo>
                <a:cubicBezTo>
                  <a:pt x="237735" y="426387"/>
                  <a:pt x="228925" y="435178"/>
                  <a:pt x="217979" y="435178"/>
                </a:cubicBezTo>
                <a:lnTo>
                  <a:pt x="99090" y="435178"/>
                </a:lnTo>
                <a:cubicBezTo>
                  <a:pt x="88144" y="435178"/>
                  <a:pt x="79245" y="426387"/>
                  <a:pt x="79245" y="415464"/>
                </a:cubicBezTo>
                <a:cubicBezTo>
                  <a:pt x="79245" y="404541"/>
                  <a:pt x="88144" y="395661"/>
                  <a:pt x="99090" y="395661"/>
                </a:cubicBezTo>
                <a:close/>
                <a:moveTo>
                  <a:pt x="99092" y="316557"/>
                </a:moveTo>
                <a:lnTo>
                  <a:pt x="350075" y="316557"/>
                </a:lnTo>
                <a:cubicBezTo>
                  <a:pt x="361022" y="316557"/>
                  <a:pt x="369833" y="325364"/>
                  <a:pt x="369833" y="336306"/>
                </a:cubicBezTo>
                <a:cubicBezTo>
                  <a:pt x="369833" y="347248"/>
                  <a:pt x="361022" y="356144"/>
                  <a:pt x="350075" y="356144"/>
                </a:cubicBezTo>
                <a:lnTo>
                  <a:pt x="99092" y="356144"/>
                </a:lnTo>
                <a:cubicBezTo>
                  <a:pt x="88145" y="356144"/>
                  <a:pt x="79245" y="347248"/>
                  <a:pt x="79245" y="336306"/>
                </a:cubicBezTo>
                <a:cubicBezTo>
                  <a:pt x="79245" y="325364"/>
                  <a:pt x="88145" y="316557"/>
                  <a:pt x="99092" y="316557"/>
                </a:cubicBezTo>
                <a:close/>
                <a:moveTo>
                  <a:pt x="257585" y="237382"/>
                </a:moveTo>
                <a:lnTo>
                  <a:pt x="350073" y="237382"/>
                </a:lnTo>
                <a:cubicBezTo>
                  <a:pt x="361021" y="237382"/>
                  <a:pt x="369834" y="246274"/>
                  <a:pt x="369834" y="257211"/>
                </a:cubicBezTo>
                <a:cubicBezTo>
                  <a:pt x="369834" y="268148"/>
                  <a:pt x="361021" y="277040"/>
                  <a:pt x="350073" y="277040"/>
                </a:cubicBezTo>
                <a:lnTo>
                  <a:pt x="257585" y="277040"/>
                </a:lnTo>
                <a:cubicBezTo>
                  <a:pt x="246637" y="277040"/>
                  <a:pt x="237735" y="268148"/>
                  <a:pt x="237735" y="257211"/>
                </a:cubicBezTo>
                <a:cubicBezTo>
                  <a:pt x="237735" y="246274"/>
                  <a:pt x="246637" y="237382"/>
                  <a:pt x="257585" y="237382"/>
                </a:cubicBezTo>
                <a:close/>
                <a:moveTo>
                  <a:pt x="99092" y="237382"/>
                </a:moveTo>
                <a:lnTo>
                  <a:pt x="178301" y="237382"/>
                </a:lnTo>
                <a:cubicBezTo>
                  <a:pt x="189248" y="237382"/>
                  <a:pt x="198148" y="246274"/>
                  <a:pt x="198148" y="257211"/>
                </a:cubicBezTo>
                <a:cubicBezTo>
                  <a:pt x="198148" y="268148"/>
                  <a:pt x="189248" y="277040"/>
                  <a:pt x="178301" y="277040"/>
                </a:cubicBezTo>
                <a:lnTo>
                  <a:pt x="99092" y="277040"/>
                </a:lnTo>
                <a:cubicBezTo>
                  <a:pt x="88145" y="277040"/>
                  <a:pt x="79245" y="268148"/>
                  <a:pt x="79245" y="257211"/>
                </a:cubicBezTo>
                <a:cubicBezTo>
                  <a:pt x="79245" y="246274"/>
                  <a:pt x="88145" y="237382"/>
                  <a:pt x="99092" y="237382"/>
                </a:cubicBezTo>
                <a:close/>
                <a:moveTo>
                  <a:pt x="528341" y="158279"/>
                </a:moveTo>
                <a:lnTo>
                  <a:pt x="528341" y="487990"/>
                </a:lnTo>
                <a:lnTo>
                  <a:pt x="567945" y="487990"/>
                </a:lnTo>
                <a:lnTo>
                  <a:pt x="567945" y="158279"/>
                </a:lnTo>
                <a:close/>
                <a:moveTo>
                  <a:pt x="99092" y="158278"/>
                </a:moveTo>
                <a:lnTo>
                  <a:pt x="350075" y="158278"/>
                </a:lnTo>
                <a:cubicBezTo>
                  <a:pt x="361022" y="158278"/>
                  <a:pt x="369833" y="167174"/>
                  <a:pt x="369833" y="178027"/>
                </a:cubicBezTo>
                <a:cubicBezTo>
                  <a:pt x="369833" y="188969"/>
                  <a:pt x="361022" y="197865"/>
                  <a:pt x="350075" y="197865"/>
                </a:cubicBezTo>
                <a:lnTo>
                  <a:pt x="99092" y="197865"/>
                </a:lnTo>
                <a:cubicBezTo>
                  <a:pt x="88145" y="197865"/>
                  <a:pt x="79245" y="188969"/>
                  <a:pt x="79245" y="178027"/>
                </a:cubicBezTo>
                <a:cubicBezTo>
                  <a:pt x="79245" y="167174"/>
                  <a:pt x="88145" y="158278"/>
                  <a:pt x="99092" y="158278"/>
                </a:cubicBezTo>
                <a:close/>
                <a:moveTo>
                  <a:pt x="178251" y="79104"/>
                </a:moveTo>
                <a:lnTo>
                  <a:pt x="270739" y="79104"/>
                </a:lnTo>
                <a:cubicBezTo>
                  <a:pt x="281687" y="79104"/>
                  <a:pt x="290589" y="87996"/>
                  <a:pt x="290589" y="98933"/>
                </a:cubicBezTo>
                <a:cubicBezTo>
                  <a:pt x="290589" y="109870"/>
                  <a:pt x="281687" y="118762"/>
                  <a:pt x="270739" y="118762"/>
                </a:cubicBezTo>
                <a:lnTo>
                  <a:pt x="178251" y="118762"/>
                </a:lnTo>
                <a:cubicBezTo>
                  <a:pt x="167392" y="118762"/>
                  <a:pt x="158490" y="109870"/>
                  <a:pt x="158490" y="98933"/>
                </a:cubicBezTo>
                <a:cubicBezTo>
                  <a:pt x="158490" y="87996"/>
                  <a:pt x="167392" y="79104"/>
                  <a:pt x="178251" y="79104"/>
                </a:cubicBezTo>
                <a:close/>
                <a:moveTo>
                  <a:pt x="548187" y="70030"/>
                </a:moveTo>
                <a:lnTo>
                  <a:pt x="528341" y="116154"/>
                </a:lnTo>
                <a:lnTo>
                  <a:pt x="528341" y="118732"/>
                </a:lnTo>
                <a:lnTo>
                  <a:pt x="567945" y="118732"/>
                </a:lnTo>
                <a:lnTo>
                  <a:pt x="567945" y="116154"/>
                </a:lnTo>
                <a:close/>
                <a:moveTo>
                  <a:pt x="39610" y="39548"/>
                </a:moveTo>
                <a:lnTo>
                  <a:pt x="39610" y="567086"/>
                </a:lnTo>
                <a:lnTo>
                  <a:pt x="409539" y="567086"/>
                </a:lnTo>
                <a:lnTo>
                  <a:pt x="409539" y="39548"/>
                </a:lnTo>
                <a:close/>
                <a:moveTo>
                  <a:pt x="548187" y="0"/>
                </a:moveTo>
                <a:cubicBezTo>
                  <a:pt x="556108" y="0"/>
                  <a:pt x="563228" y="4710"/>
                  <a:pt x="566343" y="11998"/>
                </a:cubicBezTo>
                <a:lnTo>
                  <a:pt x="606037" y="104335"/>
                </a:lnTo>
                <a:cubicBezTo>
                  <a:pt x="607105" y="106734"/>
                  <a:pt x="607639" y="109400"/>
                  <a:pt x="607639" y="112066"/>
                </a:cubicBezTo>
                <a:lnTo>
                  <a:pt x="607639" y="547356"/>
                </a:lnTo>
                <a:cubicBezTo>
                  <a:pt x="607639" y="580150"/>
                  <a:pt x="581028" y="606722"/>
                  <a:pt x="548187" y="606722"/>
                </a:cubicBezTo>
                <a:cubicBezTo>
                  <a:pt x="515347" y="606722"/>
                  <a:pt x="488736" y="580150"/>
                  <a:pt x="488736" y="547356"/>
                </a:cubicBezTo>
                <a:lnTo>
                  <a:pt x="488736" y="112066"/>
                </a:lnTo>
                <a:cubicBezTo>
                  <a:pt x="488736" y="109400"/>
                  <a:pt x="489270" y="106734"/>
                  <a:pt x="490338" y="104335"/>
                </a:cubicBezTo>
                <a:lnTo>
                  <a:pt x="529943" y="11998"/>
                </a:lnTo>
                <a:cubicBezTo>
                  <a:pt x="533058" y="4710"/>
                  <a:pt x="540267" y="0"/>
                  <a:pt x="548187" y="0"/>
                </a:cubicBezTo>
                <a:close/>
                <a:moveTo>
                  <a:pt x="19849" y="0"/>
                </a:moveTo>
                <a:lnTo>
                  <a:pt x="429300" y="0"/>
                </a:lnTo>
                <a:cubicBezTo>
                  <a:pt x="440248" y="0"/>
                  <a:pt x="449149" y="8887"/>
                  <a:pt x="449149" y="19818"/>
                </a:cubicBezTo>
                <a:lnTo>
                  <a:pt x="449149" y="586904"/>
                </a:lnTo>
                <a:cubicBezTo>
                  <a:pt x="449149" y="597835"/>
                  <a:pt x="440248" y="606722"/>
                  <a:pt x="429300" y="606722"/>
                </a:cubicBezTo>
                <a:lnTo>
                  <a:pt x="19849" y="606722"/>
                </a:lnTo>
                <a:cubicBezTo>
                  <a:pt x="8901" y="606722"/>
                  <a:pt x="0" y="597835"/>
                  <a:pt x="0" y="586904"/>
                </a:cubicBezTo>
                <a:lnTo>
                  <a:pt x="0" y="19818"/>
                </a:lnTo>
                <a:cubicBezTo>
                  <a:pt x="0" y="8887"/>
                  <a:pt x="8901" y="0"/>
                  <a:pt x="19849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" y="0"/>
            <a:ext cx="12194117" cy="6860117"/>
          </a:xfrm>
          <a:prstGeom prst="rect">
            <a:avLst/>
          </a:prstGeom>
        </p:spPr>
      </p:pic>
      <p:sp>
        <p:nvSpPr>
          <p:cNvPr id="3" name="直接连接符 7"/>
          <p:cNvSpPr/>
          <p:nvPr/>
        </p:nvSpPr>
        <p:spPr>
          <a:xfrm rot="10799129">
            <a:off x="5023116" y="3085376"/>
            <a:ext cx="6264275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4" name="直接连接符 8"/>
          <p:cNvSpPr/>
          <p:nvPr/>
        </p:nvSpPr>
        <p:spPr>
          <a:xfrm rot="10798258">
            <a:off x="5167579" y="5108443"/>
            <a:ext cx="6264276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5" name="文本框 16"/>
          <p:cNvSpPr/>
          <p:nvPr/>
        </p:nvSpPr>
        <p:spPr>
          <a:xfrm>
            <a:off x="5023116" y="3405865"/>
            <a:ext cx="6553200" cy="156966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4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风险防控策略</a:t>
            </a:r>
            <a:endParaRPr lang="zh-CN" sz="4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6" name="任意多边形 15"/>
          <p:cNvSpPr/>
          <p:nvPr/>
        </p:nvSpPr>
        <p:spPr>
          <a:xfrm>
            <a:off x="7578991" y="1289777"/>
            <a:ext cx="1152525" cy="1390651"/>
          </a:xfrm>
          <a:custGeom>
            <a:avLst/>
            <a:gdLst/>
            <a:ahLst/>
            <a:cxnLst/>
            <a:rect l="l" t="t" r="r" b="b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chemeClr val="accent1">
              <a:lumMod val="75000"/>
              <a:lumOff val="25000"/>
            </a:schemeClr>
          </a:solidFill>
        </p:spPr>
        <p:txBody>
          <a:bodyPr vert="horz" wrap="square" lIns="91440" tIns="396000" rIns="9144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02</a:t>
            </a:r>
            <a:endParaRPr lang="zh-CN" sz="4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提升职业道德素养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TextBox 2"/>
          <p:cNvSpPr/>
          <p:nvPr/>
        </p:nvSpPr>
        <p:spPr>
          <a:xfrm>
            <a:off x="3560913" y="1922929"/>
            <a:ext cx="7804501" cy="557845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>
                    <a:alpha val="100000"/>
                  </a:schemeClr>
                </a:solidFill>
                <a:uFill>
                  <a:solidFill>
                    <a:schemeClr val="accent1">
                      <a:alpha val="100000"/>
                    </a:schemeClr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道德教育活动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4" name="Connector 3"/>
          <p:cNvSpPr/>
          <p:nvPr/>
        </p:nvSpPr>
        <p:spPr>
          <a:xfrm rot="10800000">
            <a:off x="740054" y="5719713"/>
            <a:ext cx="8226146" cy="0"/>
          </a:xfrm>
          <a:prstGeom prst="line">
            <a:avLst/>
          </a:prstGeom>
          <a:noFill/>
          <a:ln w="14288" cap="flat">
            <a:solidFill>
              <a:schemeClr val="accent1"/>
            </a:solidFill>
            <a:prstDash val="dash"/>
          </a:ln>
        </p:spPr>
      </p:sp>
      <p:sp>
        <p:nvSpPr>
          <p:cNvPr id="5" name="TextBox 4"/>
          <p:cNvSpPr/>
          <p:nvPr/>
        </p:nvSpPr>
        <p:spPr>
          <a:xfrm>
            <a:off x="3560913" y="2435072"/>
            <a:ext cx="7804501" cy="869790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zh-CN" altLang="en-US" sz="15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开展形式多样的职业道德教育活动，如主题讲座、案例分析会等。通过剖析典型违规案例，引导律师树立正确的职业价值观，增强道德自律。</a:t>
            </a:r>
            <a:endParaRPr lang="zh-CN" sz="15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6" name="TextBox 5"/>
          <p:cNvSpPr/>
          <p:nvPr/>
        </p:nvSpPr>
        <p:spPr>
          <a:xfrm>
            <a:off x="726273" y="4140196"/>
            <a:ext cx="7806355" cy="557845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内部监督机制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7" name="TextBox 6"/>
          <p:cNvSpPr/>
          <p:nvPr/>
        </p:nvSpPr>
        <p:spPr>
          <a:xfrm>
            <a:off x="726273" y="4666121"/>
            <a:ext cx="7806355" cy="869790"/>
          </a:xfrm>
          <a:prstGeom prst="rect">
            <a:avLst/>
          </a:prstGeom>
          <a:noFill/>
        </p:spPr>
        <p:txBody>
          <a:bodyPr vert="horz" wrap="square" lIns="123825" tIns="123825" rIns="57150" bIns="123825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zh-CN" altLang="en-US" sz="15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律所设立内部监督岗位或小组，对律师执业行为进行日常监督。发现违反职业道德迹象，及时介入纠正，营造风清气正的执业环境。</a:t>
            </a:r>
            <a:endParaRPr lang="zh-CN" sz="15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Connector 7"/>
          <p:cNvSpPr/>
          <p:nvPr/>
        </p:nvSpPr>
        <p:spPr>
          <a:xfrm rot="10800000">
            <a:off x="3574694" y="3442802"/>
            <a:ext cx="7906106" cy="0"/>
          </a:xfrm>
          <a:prstGeom prst="line">
            <a:avLst/>
          </a:prstGeom>
          <a:noFill/>
          <a:ln w="14288" cap="flat">
            <a:solidFill>
              <a:schemeClr val="accent1"/>
            </a:solidFill>
            <a:prstDash val="dash"/>
          </a:ln>
        </p:spPr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"/>
          <p:cNvSpPr/>
          <p:nvPr/>
        </p:nvSpPr>
        <p:spPr>
          <a:xfrm>
            <a:off x="389467" y="317420"/>
            <a:ext cx="1143967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强化法律合规管理</a:t>
            </a:r>
            <a:endParaRPr lang="zh-CN" sz="2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3" name="TextBox 2"/>
          <p:cNvSpPr/>
          <p:nvPr/>
        </p:nvSpPr>
        <p:spPr>
          <a:xfrm>
            <a:off x="3221495" y="1849207"/>
            <a:ext cx="5045812" cy="490334"/>
          </a:xfrm>
          <a:prstGeom prst="rect">
            <a:avLst/>
          </a:prstGeom>
          <a:noFill/>
        </p:spPr>
        <p:txBody>
          <a:bodyPr vert="horz" wrap="square" lIns="66008" tIns="33052" rIns="66008" bIns="33052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1">
                    <a:alpha val="100000"/>
                  </a:schemeClr>
                </a:solidFill>
                <a:uFill>
                  <a:solidFill>
                    <a:schemeClr val="accent1">
                      <a:alpha val="100000"/>
                    </a:schemeClr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法规学习常态化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4" name="TextBox 3"/>
          <p:cNvSpPr/>
          <p:nvPr/>
        </p:nvSpPr>
        <p:spPr>
          <a:xfrm>
            <a:off x="2698540" y="2424076"/>
            <a:ext cx="5429250" cy="1066632"/>
          </a:xfrm>
          <a:prstGeom prst="rect">
            <a:avLst/>
          </a:prstGeom>
          <a:noFill/>
        </p:spPr>
        <p:txBody>
          <a:bodyPr vert="horz" wrap="square" lIns="66008" tIns="33052" rIns="66008" bIns="33052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zh-CN" altLang="en-US" sz="15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律所应定期组织律师进行法律法规学习，邀请专家解读最新政策，确保律师对法律条文准确理解与运用。例如，针对新出台的《律师法》相关修订内容，及时组织培训。</a:t>
            </a:r>
            <a:endParaRPr lang="zh-CN" sz="15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5" name="TextBox 4"/>
          <p:cNvSpPr/>
          <p:nvPr/>
        </p:nvSpPr>
        <p:spPr>
          <a:xfrm>
            <a:off x="6416638" y="4004707"/>
            <a:ext cx="5045811" cy="490334"/>
          </a:xfrm>
          <a:prstGeom prst="rect">
            <a:avLst/>
          </a:prstGeom>
          <a:noFill/>
        </p:spPr>
        <p:txBody>
          <a:bodyPr vert="horz" wrap="square" lIns="66008" tIns="33052" rIns="66008" bIns="33052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20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案件流程规范</a:t>
            </a:r>
            <a:endParaRPr lang="zh-CN" sz="2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6" name="TextBox 6"/>
          <p:cNvSpPr/>
          <p:nvPr/>
        </p:nvSpPr>
        <p:spPr>
          <a:xfrm>
            <a:off x="5893684" y="4544009"/>
            <a:ext cx="5429250" cy="1066632"/>
          </a:xfrm>
          <a:prstGeom prst="rect">
            <a:avLst/>
          </a:prstGeom>
          <a:noFill/>
        </p:spPr>
        <p:txBody>
          <a:bodyPr vert="horz" wrap="square" lIns="66008" tIns="33052" rIns="66008" bIns="33052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zh-CN" altLang="en-US" sz="1500" u="none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1">
                      <a:lumMod val="75000"/>
                      <a:lumOff val="25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建立完善的案件受理、办理、结案等全流程规范制度。从案件受理时的风险评估，到办理过程中的证据收集、法律适用，都要严格按照规范操作，降低合规风险。</a:t>
            </a:r>
            <a:endParaRPr lang="zh-CN" sz="15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7" name="TextBox 7"/>
          <p:cNvSpPr/>
          <p:nvPr/>
        </p:nvSpPr>
        <p:spPr>
          <a:xfrm>
            <a:off x="2235154" y="1764673"/>
            <a:ext cx="1316552" cy="659403"/>
          </a:xfrm>
          <a:prstGeom prst="rect">
            <a:avLst/>
          </a:prstGeom>
          <a:noFill/>
        </p:spPr>
        <p:txBody>
          <a:bodyPr vert="horz" wrap="square" lIns="66008" tIns="33052" rIns="66008" bIns="33052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2400" b="1" u="none" dirty="0">
                <a:solidFill>
                  <a:schemeClr val="accent1">
                    <a:alpha val="100000"/>
                  </a:schemeClr>
                </a:solidFill>
                <a:uFill>
                  <a:solidFill>
                    <a:schemeClr val="accent1">
                      <a:alpha val="100000"/>
                    </a:schemeClr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01</a:t>
            </a:r>
            <a:endParaRPr lang="zh-CN" sz="2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8" name="TextBox 8"/>
          <p:cNvSpPr/>
          <p:nvPr/>
        </p:nvSpPr>
        <p:spPr>
          <a:xfrm>
            <a:off x="5419454" y="3930740"/>
            <a:ext cx="1359374" cy="638269"/>
          </a:xfrm>
          <a:prstGeom prst="rect">
            <a:avLst/>
          </a:prstGeom>
          <a:noFill/>
        </p:spPr>
        <p:txBody>
          <a:bodyPr vert="horz" wrap="square" lIns="66008" tIns="33052" rIns="66008" bIns="33052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2400" b="1" u="none" dirty="0">
                <a:solidFill>
                  <a:schemeClr val="accent2"/>
                </a:solidFill>
                <a:uFill>
                  <a:solidFill>
                    <a:schemeClr val="accent2"/>
                  </a:solidFill>
                </a:uFill>
                <a:latin typeface="阿里巴巴普惠体" pitchFamily="34" charset="-120"/>
                <a:ea typeface="阿里巴巴普惠体" pitchFamily="34" charset="-122"/>
                <a:cs typeface="阿里巴巴普惠体" pitchFamily="34" charset="-120"/>
              </a:rPr>
              <a:t>02</a:t>
            </a:r>
            <a:endParaRPr lang="zh-CN" sz="24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998045" y="1933742"/>
            <a:ext cx="1498612" cy="1498612"/>
          </a:xfrm>
          <a:prstGeom prst="ellipse">
            <a:avLst/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0" name="img-icon"/>
          <p:cNvSpPr/>
          <p:nvPr/>
        </p:nvSpPr>
        <p:spPr>
          <a:xfrm>
            <a:off x="1461431" y="2378079"/>
            <a:ext cx="571839" cy="571839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21920" y="28651"/>
                </a:moveTo>
                <a:lnTo>
                  <a:pt x="121920" y="0"/>
                </a:lnTo>
                <a:lnTo>
                  <a:pt x="152400" y="0"/>
                </a:lnTo>
                <a:lnTo>
                  <a:pt x="152400" y="243840"/>
                </a:lnTo>
                <a:lnTo>
                  <a:pt x="304800" y="243840"/>
                </a:lnTo>
                <a:lnTo>
                  <a:pt x="243840" y="304800"/>
                </a:lnTo>
                <a:lnTo>
                  <a:pt x="30480" y="304800"/>
                </a:lnTo>
                <a:lnTo>
                  <a:pt x="0" y="243840"/>
                </a:lnTo>
                <a:lnTo>
                  <a:pt x="121920" y="243840"/>
                </a:lnTo>
                <a:lnTo>
                  <a:pt x="121920" y="213360"/>
                </a:lnTo>
                <a:lnTo>
                  <a:pt x="0" y="213360"/>
                </a:lnTo>
                <a:lnTo>
                  <a:pt x="0" y="209398"/>
                </a:lnTo>
                <a:cubicBezTo>
                  <a:pt x="56940" y="163544"/>
                  <a:pt x="99498" y="101956"/>
                  <a:pt x="121234" y="31242"/>
                </a:cubicBezTo>
                <a:lnTo>
                  <a:pt x="121920" y="28651"/>
                </a:lnTo>
                <a:close/>
                <a:moveTo>
                  <a:pt x="304343" y="213360"/>
                </a:moveTo>
                <a:lnTo>
                  <a:pt x="152400" y="213360"/>
                </a:lnTo>
                <a:lnTo>
                  <a:pt x="152400" y="207874"/>
                </a:lnTo>
                <a:cubicBezTo>
                  <a:pt x="171650" y="179451"/>
                  <a:pt x="183137" y="144409"/>
                  <a:pt x="183137" y="106680"/>
                </a:cubicBezTo>
                <a:cubicBezTo>
                  <a:pt x="183137" y="68951"/>
                  <a:pt x="171660" y="33909"/>
                  <a:pt x="151990" y="4848"/>
                </a:cubicBezTo>
                <a:lnTo>
                  <a:pt x="152400" y="5486"/>
                </a:lnTo>
                <a:lnTo>
                  <a:pt x="152400" y="2438"/>
                </a:lnTo>
                <a:cubicBezTo>
                  <a:pt x="237877" y="37719"/>
                  <a:pt x="298180" y="117796"/>
                  <a:pt x="304305" y="212646"/>
                </a:cubicBezTo>
                <a:lnTo>
                  <a:pt x="304343" y="21336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3915286" y="4078676"/>
            <a:ext cx="1498612" cy="1498612"/>
          </a:xfrm>
          <a:prstGeom prst="ellipse">
            <a:avLst/>
          </a:prstGeom>
          <a:solidFill>
            <a:schemeClr val="accent1">
              <a:alpha val="5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  <p:sp>
        <p:nvSpPr>
          <p:cNvPr id="12" name="img-icon"/>
          <p:cNvSpPr/>
          <p:nvPr/>
        </p:nvSpPr>
        <p:spPr>
          <a:xfrm>
            <a:off x="4398391" y="4557520"/>
            <a:ext cx="532402" cy="502824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91440"/>
                </a:moveTo>
                <a:lnTo>
                  <a:pt x="152400" y="0"/>
                </a:lnTo>
                <a:lnTo>
                  <a:pt x="304800" y="91440"/>
                </a:lnTo>
                <a:lnTo>
                  <a:pt x="304800" y="121920"/>
                </a:lnTo>
                <a:lnTo>
                  <a:pt x="0" y="121920"/>
                </a:lnTo>
                <a:lnTo>
                  <a:pt x="0" y="91440"/>
                </a:lnTo>
                <a:close/>
                <a:moveTo>
                  <a:pt x="0" y="274320"/>
                </a:moveTo>
                <a:lnTo>
                  <a:pt x="304800" y="27432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274320"/>
                </a:lnTo>
                <a:close/>
                <a:moveTo>
                  <a:pt x="30480" y="243840"/>
                </a:moveTo>
                <a:lnTo>
                  <a:pt x="274320" y="243840"/>
                </a:lnTo>
                <a:lnTo>
                  <a:pt x="274320" y="274320"/>
                </a:lnTo>
                <a:lnTo>
                  <a:pt x="30480" y="274320"/>
                </a:lnTo>
                <a:lnTo>
                  <a:pt x="30480" y="243840"/>
                </a:lnTo>
                <a:close/>
                <a:moveTo>
                  <a:pt x="30480" y="121920"/>
                </a:moveTo>
                <a:lnTo>
                  <a:pt x="91440" y="121920"/>
                </a:lnTo>
                <a:lnTo>
                  <a:pt x="91440" y="243840"/>
                </a:lnTo>
                <a:lnTo>
                  <a:pt x="30480" y="243840"/>
                </a:lnTo>
                <a:lnTo>
                  <a:pt x="30480" y="121920"/>
                </a:lnTo>
                <a:close/>
                <a:moveTo>
                  <a:pt x="121920" y="121920"/>
                </a:moveTo>
                <a:lnTo>
                  <a:pt x="182880" y="121920"/>
                </a:lnTo>
                <a:lnTo>
                  <a:pt x="182880" y="243840"/>
                </a:lnTo>
                <a:lnTo>
                  <a:pt x="121920" y="243840"/>
                </a:lnTo>
                <a:lnTo>
                  <a:pt x="121920" y="121920"/>
                </a:lnTo>
                <a:close/>
                <a:moveTo>
                  <a:pt x="213360" y="121920"/>
                </a:moveTo>
                <a:lnTo>
                  <a:pt x="274320" y="121920"/>
                </a:lnTo>
                <a:lnTo>
                  <a:pt x="274320" y="243840"/>
                </a:lnTo>
                <a:lnTo>
                  <a:pt x="213360" y="243840"/>
                </a:lnTo>
                <a:lnTo>
                  <a:pt x="213360" y="12192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 vert="horz" wrap="square" lIns="91440" tIns="45720" rIns="91440" bIns="4572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zh-CN" sz="1800" dirty="0">
              <a:latin typeface="阿里巴巴普惠体" pitchFamily="34" charset="-120"/>
              <a:ea typeface="阿里巴巴普惠体" pitchFamily="34" charset="-122"/>
              <a:cs typeface="阿里巴巴普惠体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pt-qn.molishe.com/cover-prod1/424/assets/ppt/media/image1.jpg?imageView2/0/w/1920/h/108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" y="0"/>
            <a:ext cx="12194117" cy="6860117"/>
          </a:xfrm>
          <a:prstGeom prst="rect">
            <a:avLst/>
          </a:prstGeom>
        </p:spPr>
      </p:pic>
      <p:sp>
        <p:nvSpPr>
          <p:cNvPr id="3" name="直接连接符 7"/>
          <p:cNvSpPr/>
          <p:nvPr/>
        </p:nvSpPr>
        <p:spPr>
          <a:xfrm rot="10799129">
            <a:off x="5023116" y="3085376"/>
            <a:ext cx="6264275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4" name="直接连接符 8"/>
          <p:cNvSpPr/>
          <p:nvPr/>
        </p:nvSpPr>
        <p:spPr>
          <a:xfrm rot="10798258">
            <a:off x="5167579" y="5108443"/>
            <a:ext cx="6264276" cy="0"/>
          </a:xfrm>
          <a:prstGeom prst="line">
            <a:avLst/>
          </a:prstGeom>
          <a:noFill/>
          <a:ln w="9525" cap="flat">
            <a:solidFill>
              <a:srgbClr val="D9D9D9"/>
            </a:solidFill>
            <a:prstDash val="solid"/>
          </a:ln>
        </p:spPr>
      </p:sp>
      <p:sp>
        <p:nvSpPr>
          <p:cNvPr id="5" name="文本框 16"/>
          <p:cNvSpPr/>
          <p:nvPr/>
        </p:nvSpPr>
        <p:spPr>
          <a:xfrm>
            <a:off x="5023116" y="3405865"/>
            <a:ext cx="6553200" cy="156966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zh-CN" altLang="en-US" sz="48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惩戒工作体系</a:t>
            </a:r>
            <a:endParaRPr lang="zh-CN" sz="48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  <p:sp>
        <p:nvSpPr>
          <p:cNvPr id="6" name="任意多边形 15"/>
          <p:cNvSpPr/>
          <p:nvPr/>
        </p:nvSpPr>
        <p:spPr>
          <a:xfrm>
            <a:off x="7578991" y="1289777"/>
            <a:ext cx="1152525" cy="1390651"/>
          </a:xfrm>
          <a:custGeom>
            <a:avLst/>
            <a:gdLst/>
            <a:ahLst/>
            <a:cxnLst/>
            <a:rect l="l" t="t" r="r" b="b"/>
            <a:pathLst>
              <a:path w="1153318" h="1389644">
                <a:moveTo>
                  <a:pt x="0" y="239717"/>
                </a:moveTo>
                <a:lnTo>
                  <a:pt x="2381" y="239717"/>
                </a:lnTo>
                <a:lnTo>
                  <a:pt x="2381" y="371475"/>
                </a:lnTo>
                <a:cubicBezTo>
                  <a:pt x="43156" y="371475"/>
                  <a:pt x="83931" y="371475"/>
                  <a:pt x="124801" y="371475"/>
                </a:cubicBezTo>
                <a:lnTo>
                  <a:pt x="124801" y="239717"/>
                </a:lnTo>
                <a:lnTo>
                  <a:pt x="278499" y="239717"/>
                </a:lnTo>
                <a:lnTo>
                  <a:pt x="256367" y="371475"/>
                </a:lnTo>
                <a:cubicBezTo>
                  <a:pt x="298475" y="371475"/>
                  <a:pt x="340679" y="371475"/>
                  <a:pt x="382788" y="371475"/>
                </a:cubicBezTo>
                <a:cubicBezTo>
                  <a:pt x="385265" y="349246"/>
                  <a:pt x="387742" y="327017"/>
                  <a:pt x="390219" y="304788"/>
                </a:cubicBezTo>
                <a:cubicBezTo>
                  <a:pt x="404795" y="304788"/>
                  <a:pt x="419371" y="304788"/>
                  <a:pt x="433947" y="304788"/>
                </a:cubicBezTo>
                <a:cubicBezTo>
                  <a:pt x="436138" y="327017"/>
                  <a:pt x="438329" y="349246"/>
                  <a:pt x="440520" y="371475"/>
                </a:cubicBezTo>
                <a:cubicBezTo>
                  <a:pt x="482153" y="371475"/>
                  <a:pt x="523880" y="371475"/>
                  <a:pt x="565512" y="371475"/>
                </a:cubicBezTo>
                <a:lnTo>
                  <a:pt x="540710" y="239717"/>
                </a:lnTo>
                <a:lnTo>
                  <a:pt x="585614" y="239717"/>
                </a:lnTo>
                <a:lnTo>
                  <a:pt x="585614" y="371475"/>
                </a:lnTo>
                <a:cubicBezTo>
                  <a:pt x="626389" y="371475"/>
                  <a:pt x="667164" y="371475"/>
                  <a:pt x="707939" y="371475"/>
                </a:cubicBezTo>
                <a:lnTo>
                  <a:pt x="707939" y="239717"/>
                </a:lnTo>
                <a:lnTo>
                  <a:pt x="744579" y="239717"/>
                </a:lnTo>
                <a:lnTo>
                  <a:pt x="745093" y="248065"/>
                </a:lnTo>
                <a:cubicBezTo>
                  <a:pt x="745093" y="289170"/>
                  <a:pt x="745093" y="330370"/>
                  <a:pt x="745093" y="371475"/>
                </a:cubicBezTo>
                <a:cubicBezTo>
                  <a:pt x="783010" y="371475"/>
                  <a:pt x="820832" y="371475"/>
                  <a:pt x="858748" y="371475"/>
                </a:cubicBezTo>
                <a:cubicBezTo>
                  <a:pt x="858748" y="338898"/>
                  <a:pt x="858748" y="306225"/>
                  <a:pt x="858748" y="273552"/>
                </a:cubicBezTo>
                <a:lnTo>
                  <a:pt x="858025" y="239717"/>
                </a:lnTo>
                <a:lnTo>
                  <a:pt x="958399" y="239717"/>
                </a:lnTo>
                <a:lnTo>
                  <a:pt x="958399" y="371475"/>
                </a:lnTo>
                <a:cubicBezTo>
                  <a:pt x="999174" y="371475"/>
                  <a:pt x="1039949" y="371475"/>
                  <a:pt x="1080724" y="371475"/>
                </a:cubicBezTo>
                <a:lnTo>
                  <a:pt x="1080724" y="239717"/>
                </a:lnTo>
                <a:lnTo>
                  <a:pt x="1149927" y="239717"/>
                </a:lnTo>
                <a:lnTo>
                  <a:pt x="1149927" y="1389644"/>
                </a:lnTo>
                <a:lnTo>
                  <a:pt x="0" y="1389644"/>
                </a:lnTo>
                <a:lnTo>
                  <a:pt x="0" y="239717"/>
                </a:lnTo>
                <a:close/>
                <a:moveTo>
                  <a:pt x="412130" y="82880"/>
                </a:moveTo>
                <a:cubicBezTo>
                  <a:pt x="399650" y="153975"/>
                  <a:pt x="391838" y="206003"/>
                  <a:pt x="388599" y="238867"/>
                </a:cubicBezTo>
                <a:cubicBezTo>
                  <a:pt x="402603" y="238867"/>
                  <a:pt x="416703" y="238867"/>
                  <a:pt x="430708" y="238867"/>
                </a:cubicBezTo>
                <a:cubicBezTo>
                  <a:pt x="424515" y="196804"/>
                  <a:pt x="418323" y="144777"/>
                  <a:pt x="412130" y="82880"/>
                </a:cubicBezTo>
                <a:close/>
                <a:moveTo>
                  <a:pt x="707939" y="63526"/>
                </a:moveTo>
                <a:cubicBezTo>
                  <a:pt x="707939" y="91120"/>
                  <a:pt x="707939" y="118619"/>
                  <a:pt x="707939" y="146214"/>
                </a:cubicBezTo>
                <a:cubicBezTo>
                  <a:pt x="721657" y="146214"/>
                  <a:pt x="731279" y="144681"/>
                  <a:pt x="736805" y="141711"/>
                </a:cubicBezTo>
                <a:cubicBezTo>
                  <a:pt x="742330" y="138740"/>
                  <a:pt x="745093" y="129063"/>
                  <a:pt x="745093" y="112679"/>
                </a:cubicBezTo>
                <a:cubicBezTo>
                  <a:pt x="745093" y="105876"/>
                  <a:pt x="745093" y="99073"/>
                  <a:pt x="745093" y="92270"/>
                </a:cubicBezTo>
                <a:cubicBezTo>
                  <a:pt x="745093" y="80485"/>
                  <a:pt x="742426" y="72724"/>
                  <a:pt x="737091" y="69083"/>
                </a:cubicBezTo>
                <a:cubicBezTo>
                  <a:pt x="731851" y="65442"/>
                  <a:pt x="722038" y="63526"/>
                  <a:pt x="707939" y="63526"/>
                </a:cubicBezTo>
                <a:close/>
                <a:moveTo>
                  <a:pt x="124801" y="63526"/>
                </a:moveTo>
                <a:cubicBezTo>
                  <a:pt x="124801" y="95049"/>
                  <a:pt x="124801" y="126572"/>
                  <a:pt x="124801" y="158095"/>
                </a:cubicBezTo>
                <a:cubicBezTo>
                  <a:pt x="128231" y="158287"/>
                  <a:pt x="131279" y="158382"/>
                  <a:pt x="133756" y="158382"/>
                </a:cubicBezTo>
                <a:cubicBezTo>
                  <a:pt x="144998" y="158382"/>
                  <a:pt x="152810" y="156179"/>
                  <a:pt x="157192" y="151771"/>
                </a:cubicBezTo>
                <a:cubicBezTo>
                  <a:pt x="161479" y="147460"/>
                  <a:pt x="163670" y="138357"/>
                  <a:pt x="163670" y="124560"/>
                </a:cubicBezTo>
                <a:cubicBezTo>
                  <a:pt x="163670" y="114403"/>
                  <a:pt x="163670" y="104247"/>
                  <a:pt x="163670" y="94091"/>
                </a:cubicBezTo>
                <a:cubicBezTo>
                  <a:pt x="163670" y="81347"/>
                  <a:pt x="161193" y="73107"/>
                  <a:pt x="156144" y="69274"/>
                </a:cubicBezTo>
                <a:cubicBezTo>
                  <a:pt x="151095" y="65442"/>
                  <a:pt x="140615" y="63526"/>
                  <a:pt x="124801" y="63526"/>
                </a:cubicBezTo>
                <a:close/>
                <a:moveTo>
                  <a:pt x="885995" y="0"/>
                </a:moveTo>
                <a:cubicBezTo>
                  <a:pt x="975166" y="0"/>
                  <a:pt x="1064242" y="0"/>
                  <a:pt x="1153318" y="0"/>
                </a:cubicBezTo>
                <a:cubicBezTo>
                  <a:pt x="1153318" y="24816"/>
                  <a:pt x="1153318" y="49537"/>
                  <a:pt x="1153318" y="74353"/>
                </a:cubicBezTo>
                <a:cubicBezTo>
                  <a:pt x="1129120" y="74353"/>
                  <a:pt x="1104922" y="74353"/>
                  <a:pt x="1080724" y="74353"/>
                </a:cubicBezTo>
                <a:lnTo>
                  <a:pt x="1080724" y="239717"/>
                </a:lnTo>
                <a:lnTo>
                  <a:pt x="958399" y="239717"/>
                </a:lnTo>
                <a:lnTo>
                  <a:pt x="958399" y="74353"/>
                </a:lnTo>
                <a:cubicBezTo>
                  <a:pt x="934296" y="74353"/>
                  <a:pt x="910098" y="74353"/>
                  <a:pt x="885995" y="74353"/>
                </a:cubicBezTo>
                <a:cubicBezTo>
                  <a:pt x="885995" y="49537"/>
                  <a:pt x="885995" y="24816"/>
                  <a:pt x="885995" y="0"/>
                </a:cubicBezTo>
                <a:close/>
                <a:moveTo>
                  <a:pt x="585614" y="0"/>
                </a:moveTo>
                <a:cubicBezTo>
                  <a:pt x="614480" y="0"/>
                  <a:pt x="643347" y="0"/>
                  <a:pt x="672213" y="0"/>
                </a:cubicBezTo>
                <a:cubicBezTo>
                  <a:pt x="729946" y="0"/>
                  <a:pt x="769006" y="1725"/>
                  <a:pt x="789393" y="5270"/>
                </a:cubicBezTo>
                <a:cubicBezTo>
                  <a:pt x="809876" y="8815"/>
                  <a:pt x="826548" y="17822"/>
                  <a:pt x="839409" y="32194"/>
                </a:cubicBezTo>
                <a:cubicBezTo>
                  <a:pt x="852270" y="46662"/>
                  <a:pt x="858748" y="69753"/>
                  <a:pt x="858748" y="101468"/>
                </a:cubicBezTo>
                <a:cubicBezTo>
                  <a:pt x="858748" y="130309"/>
                  <a:pt x="854176" y="149759"/>
                  <a:pt x="845125" y="159724"/>
                </a:cubicBezTo>
                <a:cubicBezTo>
                  <a:pt x="835979" y="169689"/>
                  <a:pt x="818069" y="175629"/>
                  <a:pt x="791298" y="177641"/>
                </a:cubicBezTo>
                <a:cubicBezTo>
                  <a:pt x="815497" y="182336"/>
                  <a:pt x="831787" y="188660"/>
                  <a:pt x="840171" y="196708"/>
                </a:cubicBezTo>
                <a:cubicBezTo>
                  <a:pt x="848459" y="204661"/>
                  <a:pt x="853604" y="211943"/>
                  <a:pt x="855700" y="218554"/>
                </a:cubicBezTo>
                <a:cubicBezTo>
                  <a:pt x="856700" y="221908"/>
                  <a:pt x="857462" y="228160"/>
                  <a:pt x="857974" y="237322"/>
                </a:cubicBezTo>
                <a:lnTo>
                  <a:pt x="858025" y="239717"/>
                </a:lnTo>
                <a:lnTo>
                  <a:pt x="744579" y="239717"/>
                </a:lnTo>
                <a:lnTo>
                  <a:pt x="743605" y="223896"/>
                </a:lnTo>
                <a:cubicBezTo>
                  <a:pt x="742616" y="217740"/>
                  <a:pt x="741140" y="213476"/>
                  <a:pt x="739187" y="211081"/>
                </a:cubicBezTo>
                <a:cubicBezTo>
                  <a:pt x="735185" y="206386"/>
                  <a:pt x="724801" y="203990"/>
                  <a:pt x="707939" y="203990"/>
                </a:cubicBezTo>
                <a:lnTo>
                  <a:pt x="707939" y="239717"/>
                </a:lnTo>
                <a:lnTo>
                  <a:pt x="585614" y="239717"/>
                </a:lnTo>
                <a:lnTo>
                  <a:pt x="585614" y="0"/>
                </a:lnTo>
                <a:close/>
                <a:moveTo>
                  <a:pt x="318767" y="0"/>
                </a:moveTo>
                <a:cubicBezTo>
                  <a:pt x="377643" y="0"/>
                  <a:pt x="436614" y="0"/>
                  <a:pt x="495585" y="0"/>
                </a:cubicBezTo>
                <a:lnTo>
                  <a:pt x="540710" y="239717"/>
                </a:lnTo>
                <a:lnTo>
                  <a:pt x="278499" y="239717"/>
                </a:lnTo>
                <a:lnTo>
                  <a:pt x="318767" y="0"/>
                </a:lnTo>
                <a:close/>
                <a:moveTo>
                  <a:pt x="2381" y="0"/>
                </a:moveTo>
                <a:cubicBezTo>
                  <a:pt x="43537" y="0"/>
                  <a:pt x="84598" y="0"/>
                  <a:pt x="125658" y="0"/>
                </a:cubicBezTo>
                <a:cubicBezTo>
                  <a:pt x="158907" y="0"/>
                  <a:pt x="184534" y="2108"/>
                  <a:pt x="202445" y="6228"/>
                </a:cubicBezTo>
                <a:cubicBezTo>
                  <a:pt x="220355" y="10348"/>
                  <a:pt x="233883" y="16289"/>
                  <a:pt x="242838" y="24050"/>
                </a:cubicBezTo>
                <a:cubicBezTo>
                  <a:pt x="251889" y="31907"/>
                  <a:pt x="257986" y="41296"/>
                  <a:pt x="261130" y="52411"/>
                </a:cubicBezTo>
                <a:cubicBezTo>
                  <a:pt x="264369" y="63526"/>
                  <a:pt x="265989" y="80676"/>
                  <a:pt x="265989" y="103959"/>
                </a:cubicBezTo>
                <a:cubicBezTo>
                  <a:pt x="265989" y="114691"/>
                  <a:pt x="265989" y="125518"/>
                  <a:pt x="265989" y="136345"/>
                </a:cubicBezTo>
                <a:cubicBezTo>
                  <a:pt x="265989" y="160011"/>
                  <a:pt x="262845" y="177354"/>
                  <a:pt x="256652" y="188181"/>
                </a:cubicBezTo>
                <a:cubicBezTo>
                  <a:pt x="250460" y="199008"/>
                  <a:pt x="239123" y="207344"/>
                  <a:pt x="222546" y="213189"/>
                </a:cubicBezTo>
                <a:cubicBezTo>
                  <a:pt x="205970" y="219033"/>
                  <a:pt x="184344" y="221908"/>
                  <a:pt x="157573" y="221908"/>
                </a:cubicBezTo>
                <a:cubicBezTo>
                  <a:pt x="146617" y="221908"/>
                  <a:pt x="135661" y="221908"/>
                  <a:pt x="124801" y="221908"/>
                </a:cubicBezTo>
                <a:lnTo>
                  <a:pt x="124801" y="239717"/>
                </a:lnTo>
                <a:lnTo>
                  <a:pt x="2381" y="239717"/>
                </a:lnTo>
                <a:lnTo>
                  <a:pt x="2381" y="0"/>
                </a:lnTo>
                <a:close/>
              </a:path>
            </a:pathLst>
          </a:custGeom>
          <a:solidFill>
            <a:schemeClr val="accent1">
              <a:lumMod val="75000"/>
              <a:lumOff val="25000"/>
            </a:schemeClr>
          </a:solidFill>
        </p:spPr>
        <p:txBody>
          <a:bodyPr vert="horz" wrap="square" lIns="91440" tIns="396000" rIns="9144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4000" u="none" dirty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思源宋体 CN Heavy" pitchFamily="34" charset="-120"/>
                <a:ea typeface="思源宋体 CN Heavy" pitchFamily="34" charset="-122"/>
                <a:cs typeface="思源宋体 CN Heavy" pitchFamily="34" charset="-120"/>
              </a:rPr>
              <a:t>03</a:t>
            </a:r>
            <a:endParaRPr lang="zh-CN" sz="4000" dirty="0">
              <a:latin typeface="思源宋体 CN Heavy" pitchFamily="34" charset="-120"/>
              <a:ea typeface="思源宋体 CN Heavy" pitchFamily="34" charset="-122"/>
              <a:cs typeface="思源宋体 CN Heavy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ags/tag2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ags/tag3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ags/tag4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ags/tag5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ags/tag6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ags/tag7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ags/tag8.xml><?xml version="1.0" encoding="utf-8"?>
<p:tagLst xmlns:p="http://schemas.openxmlformats.org/presentationml/2006/main">
  <p:tag name="KSO_WM_DIAGRAM_VIRTUALLY_FRAME" val="{&quot;height&quot;:270.5772440944882,&quot;left&quot;:64.40015748031496,&quot;top&quot;:157.4228346456693,&quot;width&quot;:826.683464566929}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81E0A"/>
      </a:accent1>
      <a:accent2>
        <a:srgbClr val="381E0A"/>
      </a:accent2>
      <a:accent3>
        <a:srgbClr val="381E0A"/>
      </a:accent3>
      <a:accent4>
        <a:srgbClr val="381E0A"/>
      </a:accent4>
      <a:accent5>
        <a:srgbClr val="381E0A"/>
      </a:accent5>
      <a:accent6>
        <a:srgbClr val="381E0A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1296</Words>
  <Application>WPS 演示</Application>
  <PresentationFormat>自定义</PresentationFormat>
  <Paragraphs>130</Paragraphs>
  <Slides>15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SimSun</vt:lpstr>
      <vt:lpstr>Wingdings</vt:lpstr>
      <vt:lpstr>阿里巴巴普惠体</vt:lpstr>
      <vt:lpstr>阿里巴巴普惠体</vt:lpstr>
      <vt:lpstr>思源宋体 CN Heavy</vt:lpstr>
      <vt:lpstr>思源宋体 CN Heavy</vt:lpstr>
      <vt:lpstr>MingLiU</vt:lpstr>
      <vt:lpstr>Calibri</vt:lpstr>
      <vt:lpstr>等线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魔力设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律师行业风险防控与惩戒工作</dc:title>
  <dc:creator>MOLISHE</dc:creator>
  <dc:subject>MOLISHE-mopptxgenjs</dc:subject>
  <cp:lastModifiedBy>WPS_1668737853</cp:lastModifiedBy>
  <cp:revision>8</cp:revision>
  <dcterms:created xsi:type="dcterms:W3CDTF">2025-10-08T20:55:00Z</dcterms:created>
  <dcterms:modified xsi:type="dcterms:W3CDTF">2025-10-09T00:49:36Z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544720423C4947AEAE76D87CD958F69C_12</vt:lpwstr>
  </property>
  <property fmtid="{D5CDD505-2E9C-101B-9397-08002B2CF9AE}" pid="3" name="KSOProductBuildVer">
    <vt:lpwstr>2052-12.1.0.22215</vt:lpwstr>
  </property>
</Properties>
</file>